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autoCompressPictures="0">
  <p:sldMasterIdLst>
    <p:sldMasterId id="2147483696" r:id="rId1"/>
  </p:sldMasterIdLst>
  <p:sldIdLst>
    <p:sldId id="256" r:id="rId2"/>
    <p:sldId id="258" r:id="rId3"/>
    <p:sldId id="257" r:id="rId4"/>
    <p:sldId id="269" r:id="rId5"/>
    <p:sldId id="266" r:id="rId6"/>
    <p:sldId id="264" r:id="rId7"/>
    <p:sldId id="273" r:id="rId8"/>
    <p:sldId id="262" r:id="rId9"/>
    <p:sldId id="263" r:id="rId10"/>
    <p:sldId id="265" r:id="rId11"/>
    <p:sldId id="268" r:id="rId12"/>
    <p:sldId id="274" r:id="rId13"/>
    <p:sldId id="259" r:id="rId14"/>
    <p:sldId id="275" r:id="rId15"/>
    <p:sldId id="260" r:id="rId16"/>
    <p:sldId id="271" r:id="rId17"/>
    <p:sldId id="276" r:id="rId18"/>
    <p:sldId id="277" r:id="rId19"/>
    <p:sldId id="278"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2393" autoAdjust="0"/>
    <p:restoredTop sz="94625"/>
  </p:normalViewPr>
  <p:slideViewPr>
    <p:cSldViewPr snapToGrid="0">
      <p:cViewPr varScale="1">
        <p:scale>
          <a:sx n="75" d="100"/>
          <a:sy n="75" d="100"/>
        </p:scale>
        <p:origin x="78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10.jpeg>
</file>

<file path=ppt/media/image11.jpeg>
</file>

<file path=ppt/media/image12.jpeg>
</file>

<file path=ppt/media/image2.png>
</file>

<file path=ppt/media/image3.jpeg>
</file>

<file path=ppt/media/image4.jpeg>
</file>

<file path=ppt/media/image5.jpeg>
</file>

<file path=ppt/media/image6.jpeg>
</file>

<file path=ppt/media/image7.jpeg>
</file>

<file path=ppt/media/image8.pn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שקופית כותרת">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he-IL"/>
              <a:t>לחץ כדי לערוך סגנון כותרת של תבנית בסיס</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he-IL"/>
              <a:t>לחץ כדי לערוך סגנון כותרת משנה של תבנית בסיס</a:t>
            </a:r>
            <a:endParaRPr lang="en-US" dirty="0"/>
          </a:p>
        </p:txBody>
      </p:sp>
      <p:sp>
        <p:nvSpPr>
          <p:cNvPr id="4" name="Date Placeholder 3"/>
          <p:cNvSpPr>
            <a:spLocks noGrp="1"/>
          </p:cNvSpPr>
          <p:nvPr>
            <p:ph type="dt" sz="half" idx="10"/>
          </p:nvPr>
        </p:nvSpPr>
        <p:spPr/>
        <p:txBody>
          <a:bodyPr/>
          <a:lstStyle/>
          <a:p>
            <a:fld id="{9334D819-9F07-4261-B09B-9E467E5D9002}" type="datetimeFigureOut">
              <a:rPr lang="en-US" smtClean="0"/>
              <a:pPr/>
              <a:t>12/4/2025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1766878-3199-4EAB-94E7-2D6D11070E14}" type="slidenum">
              <a:rPr lang="en-US" smtClean="0"/>
              <a:pPr/>
              <a:t>‹#›</a:t>
            </a:fld>
            <a:endParaRPr lang="en-US" dirty="0"/>
          </a:p>
        </p:txBody>
      </p:sp>
    </p:spTree>
    <p:extLst>
      <p:ext uri="{BB962C8B-B14F-4D97-AF65-F5344CB8AC3E}">
        <p14:creationId xmlns:p14="http://schemas.microsoft.com/office/powerpoint/2010/main" val="4478690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כותרת וכיתוב">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he-IL"/>
              <a:t>לחץ כדי לערוך סגנון כותרת של תבנית בסיס</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he-IL"/>
              <a:t>לחץ כדי לערוך סגנונות טקסט של תבנית בסיס</a:t>
            </a:r>
          </a:p>
        </p:txBody>
      </p:sp>
      <p:sp>
        <p:nvSpPr>
          <p:cNvPr id="4" name="Date Placeholder 3"/>
          <p:cNvSpPr>
            <a:spLocks noGrp="1"/>
          </p:cNvSpPr>
          <p:nvPr>
            <p:ph type="dt" sz="half" idx="10"/>
          </p:nvPr>
        </p:nvSpPr>
        <p:spPr/>
        <p:txBody>
          <a:bodyPr/>
          <a:lstStyle/>
          <a:p>
            <a:fld id="{9334D819-9F07-4261-B09B-9E467E5D9002}" type="datetimeFigureOut">
              <a:rPr lang="en-US" smtClean="0"/>
              <a:pPr/>
              <a:t>12/4/2025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1766878-3199-4EAB-94E7-2D6D11070E14}" type="slidenum">
              <a:rPr lang="en-US" smtClean="0"/>
              <a:pPr/>
              <a:t>‹#›</a:t>
            </a:fld>
            <a:endParaRPr lang="en-US" dirty="0"/>
          </a:p>
        </p:txBody>
      </p:sp>
    </p:spTree>
    <p:extLst>
      <p:ext uri="{BB962C8B-B14F-4D97-AF65-F5344CB8AC3E}">
        <p14:creationId xmlns:p14="http://schemas.microsoft.com/office/powerpoint/2010/main" val="396805832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ציטוט עם כיתוב">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he-IL"/>
              <a:t>לחץ כדי לערוך סגנון כותרת של תבנית בסיס</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he-IL"/>
              <a:t>לחץ כדי לערוך סגנונות טקסט של תבנית בסיס</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he-IL"/>
              <a:t>לחץ כדי לערוך סגנונות טקסט של תבנית בסיס</a:t>
            </a:r>
          </a:p>
        </p:txBody>
      </p:sp>
      <p:sp>
        <p:nvSpPr>
          <p:cNvPr id="4" name="Date Placeholder 3"/>
          <p:cNvSpPr>
            <a:spLocks noGrp="1"/>
          </p:cNvSpPr>
          <p:nvPr>
            <p:ph type="dt" sz="half" idx="10"/>
          </p:nvPr>
        </p:nvSpPr>
        <p:spPr/>
        <p:txBody>
          <a:bodyPr/>
          <a:lstStyle/>
          <a:p>
            <a:fld id="{9334D819-9F07-4261-B09B-9E467E5D9002}" type="datetimeFigureOut">
              <a:rPr lang="en-US" smtClean="0"/>
              <a:pPr/>
              <a:t>12/4/2025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1766878-3199-4EAB-94E7-2D6D11070E14}" type="slidenum">
              <a:rPr lang="en-US" smtClean="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41843608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כרטיס שם">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he-IL"/>
              <a:t>לחץ כדי לערוך סגנון כותרת של תבנית בסיס</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he-IL"/>
              <a:t>לחץ כדי לערוך סגנונות טקסט של תבנית בסיס</a:t>
            </a:r>
          </a:p>
        </p:txBody>
      </p:sp>
      <p:sp>
        <p:nvSpPr>
          <p:cNvPr id="4" name="Date Placeholder 3"/>
          <p:cNvSpPr>
            <a:spLocks noGrp="1"/>
          </p:cNvSpPr>
          <p:nvPr>
            <p:ph type="dt" sz="half" idx="10"/>
          </p:nvPr>
        </p:nvSpPr>
        <p:spPr/>
        <p:txBody>
          <a:bodyPr/>
          <a:lstStyle/>
          <a:p>
            <a:fld id="{9334D819-9F07-4261-B09B-9E467E5D9002}" type="datetimeFigureOut">
              <a:rPr lang="en-US" smtClean="0"/>
              <a:pPr/>
              <a:t>12/4/2025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1766878-3199-4EAB-94E7-2D6D11070E14}" type="slidenum">
              <a:rPr lang="en-US" smtClean="0"/>
              <a:pPr/>
              <a:t>‹#›</a:t>
            </a:fld>
            <a:endParaRPr lang="en-US" dirty="0"/>
          </a:p>
        </p:txBody>
      </p:sp>
    </p:spTree>
    <p:extLst>
      <p:ext uri="{BB962C8B-B14F-4D97-AF65-F5344CB8AC3E}">
        <p14:creationId xmlns:p14="http://schemas.microsoft.com/office/powerpoint/2010/main" val="406870410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כרטיס שם עם ציטוט">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he-IL"/>
              <a:t>לחץ כדי לערוך סגנון כותרת של תבנית בסיס</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he-IL"/>
              <a:t>לחץ כדי לערוך סגנונות טקסט של תבנית בסיס</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he-IL"/>
              <a:t>לחץ כדי לערוך סגנונות טקסט של תבנית בסיס</a:t>
            </a:r>
          </a:p>
        </p:txBody>
      </p:sp>
      <p:sp>
        <p:nvSpPr>
          <p:cNvPr id="4" name="Date Placeholder 3"/>
          <p:cNvSpPr>
            <a:spLocks noGrp="1"/>
          </p:cNvSpPr>
          <p:nvPr>
            <p:ph type="dt" sz="half" idx="10"/>
          </p:nvPr>
        </p:nvSpPr>
        <p:spPr/>
        <p:txBody>
          <a:bodyPr/>
          <a:lstStyle/>
          <a:p>
            <a:fld id="{9334D819-9F07-4261-B09B-9E467E5D9002}" type="datetimeFigureOut">
              <a:rPr lang="en-US" smtClean="0"/>
              <a:pPr/>
              <a:t>12/4/2025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1766878-3199-4EAB-94E7-2D6D11070E14}" type="slidenum">
              <a:rPr lang="en-US" smtClean="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409705014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נכון או לא נכון">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he-IL"/>
              <a:t>לחץ כדי לערוך סגנון כותרת של תבנית בסיס</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he-IL"/>
              <a:t>לחץ כדי לערוך סגנונות טקסט של תבנית בסיס</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he-IL"/>
              <a:t>לחץ כדי לערוך סגנונות טקסט של תבנית בסיס</a:t>
            </a:r>
          </a:p>
        </p:txBody>
      </p:sp>
      <p:sp>
        <p:nvSpPr>
          <p:cNvPr id="4" name="Date Placeholder 3"/>
          <p:cNvSpPr>
            <a:spLocks noGrp="1"/>
          </p:cNvSpPr>
          <p:nvPr>
            <p:ph type="dt" sz="half" idx="10"/>
          </p:nvPr>
        </p:nvSpPr>
        <p:spPr/>
        <p:txBody>
          <a:bodyPr/>
          <a:lstStyle/>
          <a:p>
            <a:fld id="{9334D819-9F07-4261-B09B-9E467E5D9002}" type="datetimeFigureOut">
              <a:rPr lang="en-US" smtClean="0"/>
              <a:pPr/>
              <a:t>12/4/2025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1766878-3199-4EAB-94E7-2D6D11070E14}" type="slidenum">
              <a:rPr lang="en-US" smtClean="0"/>
              <a:pPr/>
              <a:t>‹#›</a:t>
            </a:fld>
            <a:endParaRPr lang="en-US" dirty="0"/>
          </a:p>
        </p:txBody>
      </p:sp>
    </p:spTree>
    <p:extLst>
      <p:ext uri="{BB962C8B-B14F-4D97-AF65-F5344CB8AC3E}">
        <p14:creationId xmlns:p14="http://schemas.microsoft.com/office/powerpoint/2010/main" val="392301806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כותרת וטקסט אנכי">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e-IL"/>
              <a:t>לחץ כדי לערוך סגנון כותרת של תבנית בסיס</a:t>
            </a:r>
            <a:endParaRPr lang="en-US" dirty="0"/>
          </a:p>
        </p:txBody>
      </p:sp>
      <p:sp>
        <p:nvSpPr>
          <p:cNvPr id="3" name="Vertical Text Placeholder 2"/>
          <p:cNvSpPr>
            <a:spLocks noGrp="1"/>
          </p:cNvSpPr>
          <p:nvPr>
            <p:ph type="body" orient="vert" idx="1"/>
          </p:nvPr>
        </p:nvSpPr>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10"/>
          </p:nvPr>
        </p:nvSpPr>
        <p:spPr/>
        <p:txBody>
          <a:bodyPr/>
          <a:lstStyle/>
          <a:p>
            <a:fld id="{9334D819-9F07-4261-B09B-9E467E5D9002}" type="datetimeFigureOut">
              <a:rPr lang="en-US" smtClean="0"/>
              <a:pPr/>
              <a:t>12/4/2025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1766878-3199-4EAB-94E7-2D6D11070E14}" type="slidenum">
              <a:rPr lang="en-US" smtClean="0"/>
              <a:pPr/>
              <a:t>‹#›</a:t>
            </a:fld>
            <a:endParaRPr lang="en-US" dirty="0"/>
          </a:p>
        </p:txBody>
      </p:sp>
    </p:spTree>
    <p:extLst>
      <p:ext uri="{BB962C8B-B14F-4D97-AF65-F5344CB8AC3E}">
        <p14:creationId xmlns:p14="http://schemas.microsoft.com/office/powerpoint/2010/main" val="105117869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כותרת אנכית וטקסט">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he-IL"/>
              <a:t>לחץ כדי לערוך סגנון כותרת של תבנית בסיס</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10"/>
          </p:nvPr>
        </p:nvSpPr>
        <p:spPr/>
        <p:txBody>
          <a:bodyPr/>
          <a:lstStyle/>
          <a:p>
            <a:fld id="{9334D819-9F07-4261-B09B-9E467E5D9002}" type="datetimeFigureOut">
              <a:rPr lang="en-US" smtClean="0"/>
              <a:pPr/>
              <a:t>12/4/2025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1766878-3199-4EAB-94E7-2D6D11070E14}" type="slidenum">
              <a:rPr lang="en-US" smtClean="0"/>
              <a:pPr/>
              <a:t>‹#›</a:t>
            </a:fld>
            <a:endParaRPr lang="en-US" dirty="0"/>
          </a:p>
        </p:txBody>
      </p:sp>
    </p:spTree>
    <p:extLst>
      <p:ext uri="{BB962C8B-B14F-4D97-AF65-F5344CB8AC3E}">
        <p14:creationId xmlns:p14="http://schemas.microsoft.com/office/powerpoint/2010/main" val="103279782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כותרת ותוכן">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he-IL"/>
              <a:t>לחץ כדי לערוך סגנון כותרת של תבנית בסיס</a:t>
            </a:r>
            <a:endParaRPr lang="en-US" dirty="0"/>
          </a:p>
        </p:txBody>
      </p:sp>
      <p:sp>
        <p:nvSpPr>
          <p:cNvPr id="3" name="Content Placeholder 2"/>
          <p:cNvSpPr>
            <a:spLocks noGrp="1"/>
          </p:cNvSpPr>
          <p:nvPr>
            <p:ph idx="1"/>
          </p:nvPr>
        </p:nvSpPr>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10"/>
          </p:nvPr>
        </p:nvSpPr>
        <p:spPr/>
        <p:txBody>
          <a:bodyPr/>
          <a:lstStyle/>
          <a:p>
            <a:fld id="{9334D819-9F07-4261-B09B-9E467E5D9002}" type="datetimeFigureOut">
              <a:rPr lang="en-US" smtClean="0"/>
              <a:pPr/>
              <a:t>12/4/2025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1766878-3199-4EAB-94E7-2D6D11070E14}" type="slidenum">
              <a:rPr lang="en-US" smtClean="0"/>
              <a:pPr/>
              <a:t>‹#›</a:t>
            </a:fld>
            <a:endParaRPr lang="en-US" dirty="0"/>
          </a:p>
        </p:txBody>
      </p:sp>
    </p:spTree>
    <p:extLst>
      <p:ext uri="{BB962C8B-B14F-4D97-AF65-F5344CB8AC3E}">
        <p14:creationId xmlns:p14="http://schemas.microsoft.com/office/powerpoint/2010/main" val="26672177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כותרת מקטע עליונה">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he-IL"/>
              <a:t>לחץ כדי לערוך סגנון כותרת של תבנית בסיס</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he-IL"/>
              <a:t>לחץ כדי לערוך סגנונות טקסט של תבנית בסיס</a:t>
            </a:r>
          </a:p>
        </p:txBody>
      </p:sp>
      <p:sp>
        <p:nvSpPr>
          <p:cNvPr id="4" name="Date Placeholder 3"/>
          <p:cNvSpPr>
            <a:spLocks noGrp="1"/>
          </p:cNvSpPr>
          <p:nvPr>
            <p:ph type="dt" sz="half" idx="10"/>
          </p:nvPr>
        </p:nvSpPr>
        <p:spPr/>
        <p:txBody>
          <a:bodyPr/>
          <a:lstStyle/>
          <a:p>
            <a:fld id="{9334D819-9F07-4261-B09B-9E467E5D9002}" type="datetimeFigureOut">
              <a:rPr lang="en-US" smtClean="0"/>
              <a:pPr/>
              <a:t>12/4/2025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1766878-3199-4EAB-94E7-2D6D11070E14}" type="slidenum">
              <a:rPr lang="en-US" smtClean="0"/>
              <a:pPr/>
              <a:t>‹#›</a:t>
            </a:fld>
            <a:endParaRPr lang="en-US" dirty="0"/>
          </a:p>
        </p:txBody>
      </p:sp>
    </p:spTree>
    <p:extLst>
      <p:ext uri="{BB962C8B-B14F-4D97-AF65-F5344CB8AC3E}">
        <p14:creationId xmlns:p14="http://schemas.microsoft.com/office/powerpoint/2010/main" val="159321324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שני תכנים">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e-IL"/>
              <a:t>לחץ כדי לערוך סגנון כותרת של תבנית בסיס</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5" name="Date Placeholder 4"/>
          <p:cNvSpPr>
            <a:spLocks noGrp="1"/>
          </p:cNvSpPr>
          <p:nvPr>
            <p:ph type="dt" sz="half" idx="10"/>
          </p:nvPr>
        </p:nvSpPr>
        <p:spPr/>
        <p:txBody>
          <a:bodyPr/>
          <a:lstStyle/>
          <a:p>
            <a:fld id="{9334D819-9F07-4261-B09B-9E467E5D9002}" type="datetimeFigureOut">
              <a:rPr lang="en-US" smtClean="0"/>
              <a:pPr/>
              <a:t>12/4/2025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1766878-3199-4EAB-94E7-2D6D11070E14}" type="slidenum">
              <a:rPr lang="en-US" smtClean="0"/>
              <a:pPr/>
              <a:t>‹#›</a:t>
            </a:fld>
            <a:endParaRPr lang="en-US" dirty="0"/>
          </a:p>
        </p:txBody>
      </p:sp>
    </p:spTree>
    <p:extLst>
      <p:ext uri="{BB962C8B-B14F-4D97-AF65-F5344CB8AC3E}">
        <p14:creationId xmlns:p14="http://schemas.microsoft.com/office/powerpoint/2010/main" val="1131595781"/>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השוואה">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he-IL"/>
              <a:t>לחץ כדי לערוך סגנון כותרת של תבנית בסיס</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7" name="Date Placeholder 6"/>
          <p:cNvSpPr>
            <a:spLocks noGrp="1"/>
          </p:cNvSpPr>
          <p:nvPr>
            <p:ph type="dt" sz="half" idx="10"/>
          </p:nvPr>
        </p:nvSpPr>
        <p:spPr/>
        <p:txBody>
          <a:bodyPr/>
          <a:lstStyle/>
          <a:p>
            <a:fld id="{9334D819-9F07-4261-B09B-9E467E5D9002}" type="datetimeFigureOut">
              <a:rPr lang="en-US" smtClean="0"/>
              <a:pPr/>
              <a:t>12/4/2025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71766878-3199-4EAB-94E7-2D6D11070E14}" type="slidenum">
              <a:rPr lang="en-US" smtClean="0"/>
              <a:pPr/>
              <a:t>‹#›</a:t>
            </a:fld>
            <a:endParaRPr lang="en-US" dirty="0"/>
          </a:p>
        </p:txBody>
      </p:sp>
    </p:spTree>
    <p:extLst>
      <p:ext uri="{BB962C8B-B14F-4D97-AF65-F5344CB8AC3E}">
        <p14:creationId xmlns:p14="http://schemas.microsoft.com/office/powerpoint/2010/main" val="2611207388"/>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כותרת בלבד">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he-IL"/>
              <a:t>לחץ כדי לערוך סגנון כותרת של תבנית בסיס</a:t>
            </a:r>
            <a:endParaRPr lang="en-US" dirty="0"/>
          </a:p>
        </p:txBody>
      </p:sp>
      <p:sp>
        <p:nvSpPr>
          <p:cNvPr id="3" name="Date Placeholder 2"/>
          <p:cNvSpPr>
            <a:spLocks noGrp="1"/>
          </p:cNvSpPr>
          <p:nvPr>
            <p:ph type="dt" sz="half" idx="10"/>
          </p:nvPr>
        </p:nvSpPr>
        <p:spPr/>
        <p:txBody>
          <a:bodyPr/>
          <a:lstStyle/>
          <a:p>
            <a:fld id="{9334D819-9F07-4261-B09B-9E467E5D9002}" type="datetimeFigureOut">
              <a:rPr lang="en-US" smtClean="0"/>
              <a:pPr/>
              <a:t>12/4/2025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71766878-3199-4EAB-94E7-2D6D11070E14}" type="slidenum">
              <a:rPr lang="en-US" smtClean="0"/>
              <a:pPr/>
              <a:t>‹#›</a:t>
            </a:fld>
            <a:endParaRPr lang="en-US" dirty="0"/>
          </a:p>
        </p:txBody>
      </p:sp>
    </p:spTree>
    <p:extLst>
      <p:ext uri="{BB962C8B-B14F-4D97-AF65-F5344CB8AC3E}">
        <p14:creationId xmlns:p14="http://schemas.microsoft.com/office/powerpoint/2010/main" val="33703173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ריק">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334D819-9F07-4261-B09B-9E467E5D9002}" type="datetimeFigureOut">
              <a:rPr lang="en-US" smtClean="0"/>
              <a:pPr/>
              <a:t>12/4/2025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71766878-3199-4EAB-94E7-2D6D11070E14}" type="slidenum">
              <a:rPr lang="en-US" smtClean="0"/>
              <a:pPr/>
              <a:t>‹#›</a:t>
            </a:fld>
            <a:endParaRPr lang="en-US" dirty="0"/>
          </a:p>
        </p:txBody>
      </p:sp>
    </p:spTree>
    <p:extLst>
      <p:ext uri="{BB962C8B-B14F-4D97-AF65-F5344CB8AC3E}">
        <p14:creationId xmlns:p14="http://schemas.microsoft.com/office/powerpoint/2010/main" val="28599543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תוכן עם כיתוב">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he-IL"/>
              <a:t>לחץ כדי לערוך סגנון כותרת של תבנית בסיס</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he-IL"/>
              <a:t>לחץ כדי לערוך סגנונות טקסט של תבנית בסיס</a:t>
            </a:r>
          </a:p>
        </p:txBody>
      </p:sp>
      <p:sp>
        <p:nvSpPr>
          <p:cNvPr id="5" name="Date Placeholder 4"/>
          <p:cNvSpPr>
            <a:spLocks noGrp="1"/>
          </p:cNvSpPr>
          <p:nvPr>
            <p:ph type="dt" sz="half" idx="10"/>
          </p:nvPr>
        </p:nvSpPr>
        <p:spPr/>
        <p:txBody>
          <a:bodyPr/>
          <a:lstStyle/>
          <a:p>
            <a:fld id="{9334D819-9F07-4261-B09B-9E467E5D9002}" type="datetimeFigureOut">
              <a:rPr lang="en-US" smtClean="0"/>
              <a:pPr/>
              <a:t>12/4/2025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1766878-3199-4EAB-94E7-2D6D11070E14}" type="slidenum">
              <a:rPr lang="en-US" smtClean="0"/>
              <a:pPr/>
              <a:t>‹#›</a:t>
            </a:fld>
            <a:endParaRPr lang="en-US" dirty="0"/>
          </a:p>
        </p:txBody>
      </p:sp>
    </p:spTree>
    <p:extLst>
      <p:ext uri="{BB962C8B-B14F-4D97-AF65-F5344CB8AC3E}">
        <p14:creationId xmlns:p14="http://schemas.microsoft.com/office/powerpoint/2010/main" val="3027219322"/>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תמונה עם כיתוב">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he-IL"/>
              <a:t>לחץ כדי לערוך סגנון כותרת של תבנית בסיס</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he-IL"/>
              <a:t>לחץ על הסמל כדי להוסיף תמונה</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sp>
        <p:nvSpPr>
          <p:cNvPr id="5" name="Date Placeholder 4"/>
          <p:cNvSpPr>
            <a:spLocks noGrp="1"/>
          </p:cNvSpPr>
          <p:nvPr>
            <p:ph type="dt" sz="half" idx="10"/>
          </p:nvPr>
        </p:nvSpPr>
        <p:spPr/>
        <p:txBody>
          <a:bodyPr/>
          <a:lstStyle/>
          <a:p>
            <a:fld id="{9334D819-9F07-4261-B09B-9E467E5D9002}" type="datetimeFigureOut">
              <a:rPr lang="en-US" smtClean="0"/>
              <a:pPr/>
              <a:t>12/4/2025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1766878-3199-4EAB-94E7-2D6D11070E14}" type="slidenum">
              <a:rPr lang="en-US" smtClean="0"/>
              <a:pPr/>
              <a:t>‹#›</a:t>
            </a:fld>
            <a:endParaRPr lang="en-US" dirty="0"/>
          </a:p>
        </p:txBody>
      </p:sp>
    </p:spTree>
    <p:extLst>
      <p:ext uri="{BB962C8B-B14F-4D97-AF65-F5344CB8AC3E}">
        <p14:creationId xmlns:p14="http://schemas.microsoft.com/office/powerpoint/2010/main" val="7311934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he-IL"/>
              <a:t>לחץ כדי לערוך סגנון כותרת של תבנית בסיס</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9334D819-9F07-4261-B09B-9E467E5D9002}" type="datetimeFigureOut">
              <a:rPr lang="en-US" smtClean="0"/>
              <a:pPr/>
              <a:t>12/4/2025</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71766878-3199-4EAB-94E7-2D6D11070E14}" type="slidenum">
              <a:rPr lang="en-US" smtClean="0"/>
              <a:pPr/>
              <a:t>‹#›</a:t>
            </a:fld>
            <a:endParaRPr lang="en-US" dirty="0"/>
          </a:p>
        </p:txBody>
      </p:sp>
    </p:spTree>
    <p:extLst>
      <p:ext uri="{BB962C8B-B14F-4D97-AF65-F5344CB8AC3E}">
        <p14:creationId xmlns:p14="http://schemas.microsoft.com/office/powerpoint/2010/main" val="2771584207"/>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 id="2147483708" r:id="rId12"/>
    <p:sldLayoutId id="2147483709" r:id="rId13"/>
    <p:sldLayoutId id="2147483710" r:id="rId14"/>
    <p:sldLayoutId id="2147483711" r:id="rId15"/>
    <p:sldLayoutId id="2147483712" r:id="rId16"/>
  </p:sldLayoutIdLst>
  <p:txStyles>
    <p:titleStyle>
      <a:lvl1pPr algn="l" defTabSz="457200" rtl="1" eaLnBrk="1" latinLnBrk="0" hangingPunct="1">
        <a:spcBef>
          <a:spcPct val="0"/>
        </a:spcBef>
        <a:buNone/>
        <a:defRPr sz="3600" kern="1200">
          <a:solidFill>
            <a:schemeClr val="accent1"/>
          </a:solidFill>
          <a:latin typeface="+mj-lt"/>
          <a:ea typeface="+mj-ea"/>
          <a:cs typeface="+mj-cs"/>
        </a:defRPr>
      </a:lvl1pPr>
      <a:lvl2pPr rtl="1" eaLnBrk="1" hangingPunct="1">
        <a:defRPr>
          <a:solidFill>
            <a:schemeClr val="tx2"/>
          </a:solidFill>
        </a:defRPr>
      </a:lvl2pPr>
      <a:lvl3pPr rtl="1" eaLnBrk="1" hangingPunct="1">
        <a:defRPr>
          <a:solidFill>
            <a:schemeClr val="tx2"/>
          </a:solidFill>
        </a:defRPr>
      </a:lvl3pPr>
      <a:lvl4pPr rtl="1" eaLnBrk="1" hangingPunct="1">
        <a:defRPr>
          <a:solidFill>
            <a:schemeClr val="tx2"/>
          </a:solidFill>
        </a:defRPr>
      </a:lvl4pPr>
      <a:lvl5pPr rtl="1" eaLnBrk="1" hangingPunct="1">
        <a:defRPr>
          <a:solidFill>
            <a:schemeClr val="tx2"/>
          </a:solidFill>
        </a:defRPr>
      </a:lvl5pPr>
      <a:lvl6pPr rtl="1" eaLnBrk="1" hangingPunct="1">
        <a:defRPr>
          <a:solidFill>
            <a:schemeClr val="tx2"/>
          </a:solidFill>
        </a:defRPr>
      </a:lvl6pPr>
      <a:lvl7pPr rtl="1" eaLnBrk="1" hangingPunct="1">
        <a:defRPr>
          <a:solidFill>
            <a:schemeClr val="tx2"/>
          </a:solidFill>
        </a:defRPr>
      </a:lvl7pPr>
      <a:lvl8pPr rtl="1" eaLnBrk="1" hangingPunct="1">
        <a:defRPr>
          <a:solidFill>
            <a:schemeClr val="tx2"/>
          </a:solidFill>
        </a:defRPr>
      </a:lvl8pPr>
      <a:lvl9pPr rtl="1" eaLnBrk="1" hangingPunct="1">
        <a:defRPr>
          <a:solidFill>
            <a:schemeClr val="tx2"/>
          </a:solidFill>
        </a:defRPr>
      </a:lvl9pPr>
    </p:titleStyle>
    <p:bodyStyle>
      <a:lvl1pPr marL="342900" indent="-342900" algn="r" defTabSz="457200" rtl="1"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r" defTabSz="457200" rtl="1"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r" defTabSz="457200" rtl="1"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r" defTabSz="457200" rtl="1"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r" defTabSz="457200" rtl="1" eaLnBrk="1" latinLnBrk="0" hangingPunct="1">
        <a:defRPr sz="1800" kern="1200">
          <a:solidFill>
            <a:schemeClr val="tx1"/>
          </a:solidFill>
          <a:latin typeface="+mn-lt"/>
          <a:ea typeface="+mn-ea"/>
          <a:cs typeface="+mn-cs"/>
        </a:defRPr>
      </a:lvl1pPr>
      <a:lvl2pPr marL="457200" algn="r" defTabSz="457200" rtl="1" eaLnBrk="1" latinLnBrk="0" hangingPunct="1">
        <a:defRPr sz="1800" kern="1200">
          <a:solidFill>
            <a:schemeClr val="tx1"/>
          </a:solidFill>
          <a:latin typeface="+mn-lt"/>
          <a:ea typeface="+mn-ea"/>
          <a:cs typeface="+mn-cs"/>
        </a:defRPr>
      </a:lvl2pPr>
      <a:lvl3pPr marL="914400" algn="r" defTabSz="457200" rtl="1" eaLnBrk="1" latinLnBrk="0" hangingPunct="1">
        <a:defRPr sz="1800" kern="1200">
          <a:solidFill>
            <a:schemeClr val="tx1"/>
          </a:solidFill>
          <a:latin typeface="+mn-lt"/>
          <a:ea typeface="+mn-ea"/>
          <a:cs typeface="+mn-cs"/>
        </a:defRPr>
      </a:lvl3pPr>
      <a:lvl4pPr marL="1371600" algn="r" defTabSz="457200" rtl="1" eaLnBrk="1" latinLnBrk="0" hangingPunct="1">
        <a:defRPr sz="1800" kern="1200">
          <a:solidFill>
            <a:schemeClr val="tx1"/>
          </a:solidFill>
          <a:latin typeface="+mn-lt"/>
          <a:ea typeface="+mn-ea"/>
          <a:cs typeface="+mn-cs"/>
        </a:defRPr>
      </a:lvl4pPr>
      <a:lvl5pPr marL="1828800" algn="r" defTabSz="457200" rtl="1" eaLnBrk="1" latinLnBrk="0" hangingPunct="1">
        <a:defRPr sz="1800" kern="1200">
          <a:solidFill>
            <a:schemeClr val="tx1"/>
          </a:solidFill>
          <a:latin typeface="+mn-lt"/>
          <a:ea typeface="+mn-ea"/>
          <a:cs typeface="+mn-cs"/>
        </a:defRPr>
      </a:lvl5pPr>
      <a:lvl6pPr marL="2286000" algn="r" defTabSz="457200" rtl="1" eaLnBrk="1" latinLnBrk="0" hangingPunct="1">
        <a:defRPr sz="1800" kern="1200">
          <a:solidFill>
            <a:schemeClr val="tx1"/>
          </a:solidFill>
          <a:latin typeface="+mn-lt"/>
          <a:ea typeface="+mn-ea"/>
          <a:cs typeface="+mn-cs"/>
        </a:defRPr>
      </a:lvl6pPr>
      <a:lvl7pPr marL="2743200" algn="r" defTabSz="457200" rtl="1" eaLnBrk="1" latinLnBrk="0" hangingPunct="1">
        <a:defRPr sz="1800" kern="1200">
          <a:solidFill>
            <a:schemeClr val="tx1"/>
          </a:solidFill>
          <a:latin typeface="+mn-lt"/>
          <a:ea typeface="+mn-ea"/>
          <a:cs typeface="+mn-cs"/>
        </a:defRPr>
      </a:lvl7pPr>
      <a:lvl8pPr marL="3200400" algn="r" defTabSz="457200" rtl="1" eaLnBrk="1" latinLnBrk="0" hangingPunct="1">
        <a:defRPr sz="1800" kern="1200">
          <a:solidFill>
            <a:schemeClr val="tx1"/>
          </a:solidFill>
          <a:latin typeface="+mn-lt"/>
          <a:ea typeface="+mn-ea"/>
          <a:cs typeface="+mn-cs"/>
        </a:defRPr>
      </a:lvl8pPr>
      <a:lvl9pPr marL="3657600" algn="r" defTabSz="457200" rtl="1"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hyperlink" Target="https://dreams.ucsc.edu/Library/hallvandecastle/" TargetMode="Externa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hyperlink" Target="https://dreams.ucsc.edu/Library/dreamscience/" TargetMode="Externa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hyperlink" Target="https://dreams.ucsc.edu/Library/hallvana.pdf" TargetMode="Externa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hyperlink" Target="https://dreams.ucsc.edu/Library/dreambank.pdf" TargetMode="Externa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hyperlink" Target="https://www.cambridge.org/core/books/science-of-dreaming/" TargetMode="Externa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hyperlink" Target="https://dreams.ucsc.edu/Library/domhoff_2008c.html" TargetMode="Externa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מלבן 3">
            <a:extLst>
              <a:ext uri="{FF2B5EF4-FFF2-40B4-BE49-F238E27FC236}">
                <a16:creationId xmlns:a16="http://schemas.microsoft.com/office/drawing/2014/main" id="{6105057C-E2C7-038A-2F10-306FB1E8AFA3}"/>
              </a:ext>
            </a:extLst>
          </p:cNvPr>
          <p:cNvSpPr/>
          <p:nvPr/>
        </p:nvSpPr>
        <p:spPr>
          <a:xfrm>
            <a:off x="1879151" y="3220293"/>
            <a:ext cx="6434774" cy="523220"/>
          </a:xfrm>
          <a:prstGeom prst="rect">
            <a:avLst/>
          </a:prstGeom>
          <a:noFill/>
        </p:spPr>
        <p:txBody>
          <a:bodyPr wrap="none" lIns="91440" tIns="45720" rIns="91440" bIns="45720">
            <a:spAutoFit/>
          </a:bodyPr>
          <a:lstStyle/>
          <a:p>
            <a:pPr algn="ctr"/>
            <a:r>
              <a:rPr lang="he-IL" sz="2800" dirty="0"/>
              <a:t>מקורות הדאטה, ניתוחים ראשוניים, מאמרים</a:t>
            </a:r>
            <a:endParaRPr lang="he-IL" sz="2800" b="0" cap="none" spc="0" dirty="0">
              <a:ln w="0"/>
              <a:solidFill>
                <a:schemeClr val="tx1"/>
              </a:solidFill>
              <a:effectLst>
                <a:outerShdw blurRad="38100" dist="19050" dir="2700000" algn="tl" rotWithShape="0">
                  <a:schemeClr val="dk1">
                    <a:alpha val="40000"/>
                  </a:schemeClr>
                </a:outerShdw>
              </a:effectLst>
            </a:endParaRPr>
          </a:p>
        </p:txBody>
      </p:sp>
      <p:sp>
        <p:nvSpPr>
          <p:cNvPr id="2" name="תיבת טקסט 1">
            <a:extLst>
              <a:ext uri="{FF2B5EF4-FFF2-40B4-BE49-F238E27FC236}">
                <a16:creationId xmlns:a16="http://schemas.microsoft.com/office/drawing/2014/main" id="{B1D24594-F42A-78EA-FD1B-0AF5C00679BE}"/>
              </a:ext>
            </a:extLst>
          </p:cNvPr>
          <p:cNvSpPr txBox="1"/>
          <p:nvPr/>
        </p:nvSpPr>
        <p:spPr>
          <a:xfrm>
            <a:off x="563409" y="2191158"/>
            <a:ext cx="8430567" cy="923330"/>
          </a:xfrm>
          <a:prstGeom prst="rect">
            <a:avLst/>
          </a:prstGeom>
          <a:noFill/>
        </p:spPr>
        <p:txBody>
          <a:bodyPr wrap="square">
            <a:spAutoFit/>
          </a:bodyPr>
          <a:lstStyle/>
          <a:p>
            <a:pPr algn="r"/>
            <a:r>
              <a:rPr lang="he-IL" sz="5400" dirty="0">
                <a:latin typeface="Asakim" panose="00000400000000000000" pitchFamily="2" charset="-79"/>
                <a:cs typeface="Asakim" panose="00000400000000000000" pitchFamily="2" charset="-79"/>
              </a:rPr>
              <a:t>מצגת עבודה </a:t>
            </a:r>
            <a:r>
              <a:rPr lang="he-IL" sz="4800" dirty="0">
                <a:latin typeface="Asakim" panose="00000400000000000000" pitchFamily="2" charset="-79"/>
                <a:cs typeface="Asakim" panose="00000400000000000000" pitchFamily="2" charset="-79"/>
              </a:rPr>
              <a:t>– מור, לינוי וליאור</a:t>
            </a:r>
            <a:endParaRPr lang="he-IL" sz="5400" dirty="0">
              <a:latin typeface="Asakim" panose="00000400000000000000" pitchFamily="2" charset="-79"/>
              <a:cs typeface="Asakim" panose="00000400000000000000" pitchFamily="2" charset="-79"/>
            </a:endParaRPr>
          </a:p>
        </p:txBody>
      </p:sp>
    </p:spTree>
    <p:extLst>
      <p:ext uri="{BB962C8B-B14F-4D97-AF65-F5344CB8AC3E}">
        <p14:creationId xmlns:p14="http://schemas.microsoft.com/office/powerpoint/2010/main" val="22864035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11B3C49-7A14-78F2-D4F8-E4AB191B87C6}"/>
            </a:ext>
          </a:extLst>
        </p:cNvPr>
        <p:cNvGrpSpPr/>
        <p:nvPr/>
      </p:nvGrpSpPr>
      <p:grpSpPr>
        <a:xfrm>
          <a:off x="0" y="0"/>
          <a:ext cx="0" cy="0"/>
          <a:chOff x="0" y="0"/>
          <a:chExt cx="0" cy="0"/>
        </a:xfrm>
      </p:grpSpPr>
      <p:sp>
        <p:nvSpPr>
          <p:cNvPr id="3" name="תיבת טקסט 2">
            <a:extLst>
              <a:ext uri="{FF2B5EF4-FFF2-40B4-BE49-F238E27FC236}">
                <a16:creationId xmlns:a16="http://schemas.microsoft.com/office/drawing/2014/main" id="{AB461B0D-DB24-C3D2-C012-4735DBC99781}"/>
              </a:ext>
            </a:extLst>
          </p:cNvPr>
          <p:cNvSpPr txBox="1"/>
          <p:nvPr/>
        </p:nvSpPr>
        <p:spPr>
          <a:xfrm>
            <a:off x="1386672" y="1411766"/>
            <a:ext cx="7998488" cy="3170099"/>
          </a:xfrm>
          <a:prstGeom prst="rect">
            <a:avLst/>
          </a:prstGeom>
          <a:noFill/>
        </p:spPr>
        <p:txBody>
          <a:bodyPr wrap="square">
            <a:spAutoFit/>
          </a:bodyPr>
          <a:lstStyle/>
          <a:p>
            <a:pPr algn="r" rtl="1"/>
            <a:r>
              <a:rPr lang="he-IL" sz="2000" b="1" dirty="0"/>
              <a:t>אנשים:</a:t>
            </a:r>
            <a:br>
              <a:rPr lang="he-IL" sz="2000" dirty="0"/>
            </a:br>
            <a:r>
              <a:rPr lang="en-US" sz="2000" i="1" dirty="0"/>
              <a:t>Girl, Friend, Mom, Guys, Dude, Mahorn, Joey</a:t>
            </a:r>
            <a:r>
              <a:rPr lang="he-IL" sz="2000" i="1" dirty="0"/>
              <a:t> - </a:t>
            </a:r>
            <a:r>
              <a:rPr lang="he-IL" sz="2000" dirty="0"/>
              <a:t>תדירות גבוהה</a:t>
            </a:r>
          </a:p>
          <a:p>
            <a:pPr algn="r" rtl="1"/>
            <a:r>
              <a:rPr lang="he-IL" sz="2000" b="1" dirty="0"/>
              <a:t>מקומות:</a:t>
            </a:r>
            <a:br>
              <a:rPr lang="he-IL" sz="2000" dirty="0"/>
            </a:br>
            <a:r>
              <a:rPr lang="en-US" sz="2000" i="1" dirty="0"/>
              <a:t>House, Room, Store, Mall, Beach, Kitchen, Party</a:t>
            </a:r>
            <a:r>
              <a:rPr lang="en-US" sz="2000" dirty="0"/>
              <a:t> </a:t>
            </a:r>
            <a:r>
              <a:rPr lang="he-IL" sz="2000" dirty="0"/>
              <a:t> - תדירות גבוהה</a:t>
            </a:r>
          </a:p>
          <a:p>
            <a:pPr algn="r" rtl="1"/>
            <a:r>
              <a:rPr lang="he-IL" sz="2000" b="1" dirty="0"/>
              <a:t>חפצים:</a:t>
            </a:r>
            <a:br>
              <a:rPr lang="he-IL" sz="2000" dirty="0"/>
            </a:br>
            <a:r>
              <a:rPr lang="en-US" sz="2000" i="1" dirty="0"/>
              <a:t>Car, Door, Bed, Money, Weed, Water</a:t>
            </a:r>
            <a:r>
              <a:rPr lang="he-IL" sz="2000" i="1" dirty="0"/>
              <a:t> - </a:t>
            </a:r>
            <a:r>
              <a:rPr lang="he-IL" sz="2000" dirty="0"/>
              <a:t>תדירות בינונית</a:t>
            </a:r>
          </a:p>
          <a:p>
            <a:pPr algn="r" rtl="1"/>
            <a:r>
              <a:rPr lang="he-IL" sz="2000" b="1" dirty="0"/>
              <a:t>פעולות:</a:t>
            </a:r>
            <a:br>
              <a:rPr lang="he-IL" sz="2000" dirty="0"/>
            </a:br>
            <a:r>
              <a:rPr lang="en-US" sz="2000" i="1" dirty="0"/>
              <a:t>Walking, Wake (up), Driving, Running, Looking, Said</a:t>
            </a:r>
            <a:r>
              <a:rPr lang="he-IL" sz="2000" i="1" dirty="0"/>
              <a:t> - </a:t>
            </a:r>
            <a:r>
              <a:rPr lang="he-IL" sz="2000" dirty="0"/>
              <a:t>תדירות גבוהה</a:t>
            </a:r>
          </a:p>
          <a:p>
            <a:pPr algn="r" rtl="1"/>
            <a:r>
              <a:rPr lang="he-IL" sz="2000" b="1" dirty="0"/>
              <a:t>תיאורים:</a:t>
            </a:r>
            <a:br>
              <a:rPr lang="he-IL" sz="2000" dirty="0"/>
            </a:br>
            <a:r>
              <a:rPr lang="en-US" sz="2000" i="1" dirty="0"/>
              <a:t>Weird, White, Big, Old, Hot (attractive)</a:t>
            </a:r>
            <a:r>
              <a:rPr lang="he-IL" sz="2000" i="1" dirty="0"/>
              <a:t> - </a:t>
            </a:r>
            <a:r>
              <a:rPr lang="he-IL" sz="2000" dirty="0"/>
              <a:t>תדירות בינונית</a:t>
            </a:r>
          </a:p>
        </p:txBody>
      </p:sp>
      <p:sp>
        <p:nvSpPr>
          <p:cNvPr id="4" name="תיבת טקסט 3">
            <a:extLst>
              <a:ext uri="{FF2B5EF4-FFF2-40B4-BE49-F238E27FC236}">
                <a16:creationId xmlns:a16="http://schemas.microsoft.com/office/drawing/2014/main" id="{96820540-E0B9-EACC-FFD8-E40C52E18E05}"/>
              </a:ext>
            </a:extLst>
          </p:cNvPr>
          <p:cNvSpPr txBox="1"/>
          <p:nvPr/>
        </p:nvSpPr>
        <p:spPr>
          <a:xfrm>
            <a:off x="391886" y="467306"/>
            <a:ext cx="8912888" cy="707886"/>
          </a:xfrm>
          <a:prstGeom prst="rect">
            <a:avLst/>
          </a:prstGeom>
          <a:noFill/>
        </p:spPr>
        <p:txBody>
          <a:bodyPr wrap="square">
            <a:spAutoFit/>
          </a:bodyPr>
          <a:lstStyle/>
          <a:p>
            <a:pPr algn="r"/>
            <a:r>
              <a:rPr lang="he-IL" sz="4000" dirty="0">
                <a:latin typeface="Asakim" panose="00000400000000000000" pitchFamily="2" charset="-79"/>
                <a:cs typeface="Asakim" panose="00000400000000000000" pitchFamily="2" charset="-79"/>
              </a:rPr>
              <a:t>קטגוריית מילים – המילים הבולטות ותדירותן</a:t>
            </a:r>
          </a:p>
        </p:txBody>
      </p:sp>
      <p:pic>
        <p:nvPicPr>
          <p:cNvPr id="5" name="תמונה 4">
            <a:extLst>
              <a:ext uri="{FF2B5EF4-FFF2-40B4-BE49-F238E27FC236}">
                <a16:creationId xmlns:a16="http://schemas.microsoft.com/office/drawing/2014/main" id="{0A1D0917-D446-5827-58B6-531FFDF57749}"/>
              </a:ext>
            </a:extLst>
          </p:cNvPr>
          <p:cNvPicPr>
            <a:picLocks noChangeAspect="1"/>
          </p:cNvPicPr>
          <p:nvPr/>
        </p:nvPicPr>
        <p:blipFill>
          <a:blip r:embed="rId2"/>
          <a:stretch>
            <a:fillRect/>
          </a:stretch>
        </p:blipFill>
        <p:spPr>
          <a:xfrm>
            <a:off x="391886" y="5034677"/>
            <a:ext cx="8993274" cy="1356017"/>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4228185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5A9E28-C956-185F-C6CF-3A813830B8E2}"/>
            </a:ext>
          </a:extLst>
        </p:cNvPr>
        <p:cNvGrpSpPr/>
        <p:nvPr/>
      </p:nvGrpSpPr>
      <p:grpSpPr>
        <a:xfrm>
          <a:off x="0" y="0"/>
          <a:ext cx="0" cy="0"/>
          <a:chOff x="0" y="0"/>
          <a:chExt cx="0" cy="0"/>
        </a:xfrm>
      </p:grpSpPr>
      <p:sp>
        <p:nvSpPr>
          <p:cNvPr id="4" name="תיבת טקסט 3">
            <a:extLst>
              <a:ext uri="{FF2B5EF4-FFF2-40B4-BE49-F238E27FC236}">
                <a16:creationId xmlns:a16="http://schemas.microsoft.com/office/drawing/2014/main" id="{D6B90637-9A9E-691D-9B25-544FBD4CD89C}"/>
              </a:ext>
            </a:extLst>
          </p:cNvPr>
          <p:cNvSpPr txBox="1"/>
          <p:nvPr/>
        </p:nvSpPr>
        <p:spPr>
          <a:xfrm>
            <a:off x="733530" y="366822"/>
            <a:ext cx="8430567" cy="923330"/>
          </a:xfrm>
          <a:prstGeom prst="rect">
            <a:avLst/>
          </a:prstGeom>
          <a:noFill/>
        </p:spPr>
        <p:txBody>
          <a:bodyPr wrap="square">
            <a:spAutoFit/>
          </a:bodyPr>
          <a:lstStyle/>
          <a:p>
            <a:pPr algn="r"/>
            <a:r>
              <a:rPr lang="he-IL" sz="5400" dirty="0">
                <a:latin typeface="Asakim" panose="00000400000000000000" pitchFamily="2" charset="-79"/>
                <a:cs typeface="Asakim" panose="00000400000000000000" pitchFamily="2" charset="-79"/>
              </a:rPr>
              <a:t>דוגמה-</a:t>
            </a:r>
          </a:p>
        </p:txBody>
      </p:sp>
      <p:sp>
        <p:nvSpPr>
          <p:cNvPr id="6" name="תיבת טקסט 5">
            <a:extLst>
              <a:ext uri="{FF2B5EF4-FFF2-40B4-BE49-F238E27FC236}">
                <a16:creationId xmlns:a16="http://schemas.microsoft.com/office/drawing/2014/main" id="{44C72C1E-96BB-7F98-B401-929D4F13C8DE}"/>
              </a:ext>
            </a:extLst>
          </p:cNvPr>
          <p:cNvSpPr txBox="1"/>
          <p:nvPr/>
        </p:nvSpPr>
        <p:spPr>
          <a:xfrm>
            <a:off x="2047353" y="1591275"/>
            <a:ext cx="7257421" cy="1015663"/>
          </a:xfrm>
          <a:prstGeom prst="rect">
            <a:avLst/>
          </a:prstGeom>
          <a:noFill/>
        </p:spPr>
        <p:txBody>
          <a:bodyPr wrap="square">
            <a:spAutoFit/>
          </a:bodyPr>
          <a:lstStyle/>
          <a:p>
            <a:pPr algn="r"/>
            <a:r>
              <a:rPr lang="he-IL" sz="3000" dirty="0">
                <a:latin typeface="Narkisim" panose="020E0502050101010101" pitchFamily="34" charset="-79"/>
                <a:cs typeface="Narkisim" panose="020E0502050101010101" pitchFamily="34" charset="-79"/>
              </a:rPr>
              <a:t>בית / דירה / חדר</a:t>
            </a:r>
          </a:p>
          <a:p>
            <a:pPr algn="r"/>
            <a:endParaRPr lang="he-IL" sz="3000" dirty="0">
              <a:latin typeface="Narkisim" panose="020E0502050101010101" pitchFamily="34" charset="-79"/>
              <a:cs typeface="Narkisim" panose="020E0502050101010101" pitchFamily="34" charset="-79"/>
            </a:endParaRPr>
          </a:p>
        </p:txBody>
      </p:sp>
      <p:pic>
        <p:nvPicPr>
          <p:cNvPr id="3" name="תמונה 2">
            <a:extLst>
              <a:ext uri="{FF2B5EF4-FFF2-40B4-BE49-F238E27FC236}">
                <a16:creationId xmlns:a16="http://schemas.microsoft.com/office/drawing/2014/main" id="{E10BD179-ADF2-0857-CDCF-454822D14E7E}"/>
              </a:ext>
            </a:extLst>
          </p:cNvPr>
          <p:cNvPicPr>
            <a:picLocks noChangeAspect="1"/>
          </p:cNvPicPr>
          <p:nvPr/>
        </p:nvPicPr>
        <p:blipFill>
          <a:blip r:embed="rId2"/>
          <a:srcRect t="23370" r="6663" b="9259"/>
          <a:stretch>
            <a:fillRect/>
          </a:stretch>
        </p:blipFill>
        <p:spPr>
          <a:xfrm>
            <a:off x="3100439" y="5017558"/>
            <a:ext cx="8023085" cy="1176849"/>
          </a:xfrm>
          <a:prstGeom prst="rect">
            <a:avLst/>
          </a:prstGeom>
          <a:ln>
            <a:noFill/>
          </a:ln>
          <a:effectLst>
            <a:outerShdw blurRad="190500" algn="tl" rotWithShape="0">
              <a:srgbClr val="000000">
                <a:alpha val="70000"/>
              </a:srgbClr>
            </a:outerShdw>
          </a:effectLst>
        </p:spPr>
      </p:pic>
      <p:pic>
        <p:nvPicPr>
          <p:cNvPr id="7" name="תמונה 6">
            <a:extLst>
              <a:ext uri="{FF2B5EF4-FFF2-40B4-BE49-F238E27FC236}">
                <a16:creationId xmlns:a16="http://schemas.microsoft.com/office/drawing/2014/main" id="{800163AF-6E16-6BA1-BFA3-5CA27A4619EC}"/>
              </a:ext>
            </a:extLst>
          </p:cNvPr>
          <p:cNvPicPr>
            <a:picLocks noChangeAspect="1"/>
          </p:cNvPicPr>
          <p:nvPr/>
        </p:nvPicPr>
        <p:blipFill>
          <a:blip r:embed="rId3"/>
          <a:stretch>
            <a:fillRect/>
          </a:stretch>
        </p:blipFill>
        <p:spPr>
          <a:xfrm>
            <a:off x="378680" y="1480743"/>
            <a:ext cx="5864696" cy="3211837"/>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1122757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27A660-E9D3-E1CF-D98A-CB7940A42824}"/>
            </a:ext>
          </a:extLst>
        </p:cNvPr>
        <p:cNvGrpSpPr/>
        <p:nvPr/>
      </p:nvGrpSpPr>
      <p:grpSpPr>
        <a:xfrm>
          <a:off x="0" y="0"/>
          <a:ext cx="0" cy="0"/>
          <a:chOff x="0" y="0"/>
          <a:chExt cx="0" cy="0"/>
        </a:xfrm>
      </p:grpSpPr>
      <p:sp>
        <p:nvSpPr>
          <p:cNvPr id="3" name="תיבת טקסט 2">
            <a:extLst>
              <a:ext uri="{FF2B5EF4-FFF2-40B4-BE49-F238E27FC236}">
                <a16:creationId xmlns:a16="http://schemas.microsoft.com/office/drawing/2014/main" id="{C99DD362-0CBD-F773-D02E-274F4E4406EA}"/>
              </a:ext>
            </a:extLst>
          </p:cNvPr>
          <p:cNvSpPr txBox="1"/>
          <p:nvPr/>
        </p:nvSpPr>
        <p:spPr>
          <a:xfrm>
            <a:off x="625071" y="1910574"/>
            <a:ext cx="8647483" cy="4031873"/>
          </a:xfrm>
          <a:prstGeom prst="rect">
            <a:avLst/>
          </a:prstGeom>
          <a:noFill/>
        </p:spPr>
        <p:txBody>
          <a:bodyPr wrap="square">
            <a:spAutoFit/>
          </a:bodyPr>
          <a:lstStyle/>
          <a:p>
            <a:r>
              <a:rPr lang="he-IL" sz="3200" dirty="0"/>
              <a:t>החלומות של טובי מציירים בחור צעיר שחי בעולם מאוד חברתי, והרפתקני, עם הרבה סצנות של מסיבות, פגישות עם בנות, נעילה על “סטטוס” של גבר מושך </a:t>
            </a:r>
            <a:r>
              <a:rPr lang="he-IL" sz="3200" dirty="0" err="1"/>
              <a:t>ו״קול</a:t>
            </a:r>
            <a:r>
              <a:rPr lang="he-IL" sz="3200" dirty="0"/>
              <a:t>״, לצד אלימות ואסונות פוטנציאליים. </a:t>
            </a:r>
            <a:r>
              <a:rPr lang="en-US" sz="3200" dirty="0"/>
              <a:t> </a:t>
            </a:r>
            <a:r>
              <a:rPr lang="he-IL" sz="3200" dirty="0"/>
              <a:t>ברקע יש גם רגעים רגשיים יותר יחסים עם אבא שמת, פחדים, בלבול מוסרי (מה נכון לעשות עם אנשים), ומצבים שבהם הוא גם צופה בעצמו מהצד וגם מנסה להוכיח משהו לאחרים. </a:t>
            </a:r>
          </a:p>
        </p:txBody>
      </p:sp>
      <p:sp>
        <p:nvSpPr>
          <p:cNvPr id="4" name="תיבת טקסט 3">
            <a:extLst>
              <a:ext uri="{FF2B5EF4-FFF2-40B4-BE49-F238E27FC236}">
                <a16:creationId xmlns:a16="http://schemas.microsoft.com/office/drawing/2014/main" id="{5885CCEB-844C-5D1C-8D62-ADE6C2E541F8}"/>
              </a:ext>
            </a:extLst>
          </p:cNvPr>
          <p:cNvSpPr txBox="1"/>
          <p:nvPr/>
        </p:nvSpPr>
        <p:spPr>
          <a:xfrm>
            <a:off x="733530" y="366822"/>
            <a:ext cx="8430567" cy="923330"/>
          </a:xfrm>
          <a:prstGeom prst="rect">
            <a:avLst/>
          </a:prstGeom>
          <a:noFill/>
        </p:spPr>
        <p:txBody>
          <a:bodyPr wrap="square">
            <a:spAutoFit/>
          </a:bodyPr>
          <a:lstStyle/>
          <a:p>
            <a:pPr algn="r"/>
            <a:r>
              <a:rPr lang="he-IL" sz="5400" dirty="0">
                <a:latin typeface="Asakim" panose="00000400000000000000" pitchFamily="2" charset="-79"/>
                <a:cs typeface="Asakim" panose="00000400000000000000" pitchFamily="2" charset="-79"/>
              </a:rPr>
              <a:t>החלומות של טובי:</a:t>
            </a:r>
          </a:p>
        </p:txBody>
      </p:sp>
    </p:spTree>
    <p:extLst>
      <p:ext uri="{BB962C8B-B14F-4D97-AF65-F5344CB8AC3E}">
        <p14:creationId xmlns:p14="http://schemas.microsoft.com/office/powerpoint/2010/main" val="22322574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00AD5A-8194-2930-D3C7-702A6E961D5C}"/>
            </a:ext>
          </a:extLst>
        </p:cNvPr>
        <p:cNvGrpSpPr/>
        <p:nvPr/>
      </p:nvGrpSpPr>
      <p:grpSpPr>
        <a:xfrm>
          <a:off x="0" y="0"/>
          <a:ext cx="0" cy="0"/>
          <a:chOff x="0" y="0"/>
          <a:chExt cx="0" cy="0"/>
        </a:xfrm>
      </p:grpSpPr>
      <p:sp>
        <p:nvSpPr>
          <p:cNvPr id="7" name="תיבת טקסט 6">
            <a:extLst>
              <a:ext uri="{FF2B5EF4-FFF2-40B4-BE49-F238E27FC236}">
                <a16:creationId xmlns:a16="http://schemas.microsoft.com/office/drawing/2014/main" id="{F0174DD3-4285-1EBC-2581-DCF5F122A81F}"/>
              </a:ext>
            </a:extLst>
          </p:cNvPr>
          <p:cNvSpPr txBox="1"/>
          <p:nvPr/>
        </p:nvSpPr>
        <p:spPr>
          <a:xfrm>
            <a:off x="-99152" y="289753"/>
            <a:ext cx="9518573" cy="1754326"/>
          </a:xfrm>
          <a:prstGeom prst="rect">
            <a:avLst/>
          </a:prstGeom>
          <a:noFill/>
        </p:spPr>
        <p:txBody>
          <a:bodyPr wrap="square">
            <a:spAutoFit/>
          </a:bodyPr>
          <a:lstStyle/>
          <a:p>
            <a:pPr algn="r"/>
            <a:r>
              <a:rPr lang="he-IL" sz="3600" dirty="0">
                <a:latin typeface="Asakim" panose="00000400000000000000" pitchFamily="2" charset="-79"/>
                <a:cs typeface="Asakim" panose="00000400000000000000" pitchFamily="2" charset="-79"/>
              </a:rPr>
              <a:t>ויקי וטובי – השוואה לפי מילים:</a:t>
            </a:r>
            <a:br>
              <a:rPr lang="en-US" sz="3600" dirty="0">
                <a:latin typeface="Asakim" panose="00000400000000000000" pitchFamily="2" charset="-79"/>
                <a:cs typeface="Asakim" panose="00000400000000000000" pitchFamily="2" charset="-79"/>
              </a:rPr>
            </a:br>
            <a:r>
              <a:rPr lang="he-IL" sz="3600" dirty="0">
                <a:cs typeface="Asakim" panose="00000400000000000000" pitchFamily="2" charset="-79"/>
              </a:rPr>
              <a:t>הבדלים בגיל, צרכים רגשיים ורמת ביטחון בסיסי</a:t>
            </a:r>
          </a:p>
          <a:p>
            <a:pPr algn="r"/>
            <a:endParaRPr lang="he-IL" sz="3600" dirty="0">
              <a:latin typeface="Asakim" panose="00000400000000000000" pitchFamily="2" charset="-79"/>
              <a:cs typeface="Asakim" panose="00000400000000000000" pitchFamily="2" charset="-79"/>
            </a:endParaRPr>
          </a:p>
        </p:txBody>
      </p:sp>
      <p:pic>
        <p:nvPicPr>
          <p:cNvPr id="9" name="תמונה 8">
            <a:extLst>
              <a:ext uri="{FF2B5EF4-FFF2-40B4-BE49-F238E27FC236}">
                <a16:creationId xmlns:a16="http://schemas.microsoft.com/office/drawing/2014/main" id="{1520017F-29E3-E5ED-2FB0-C95BB48501D9}"/>
              </a:ext>
            </a:extLst>
          </p:cNvPr>
          <p:cNvPicPr>
            <a:picLocks noChangeAspect="1"/>
          </p:cNvPicPr>
          <p:nvPr/>
        </p:nvPicPr>
        <p:blipFill>
          <a:blip r:embed="rId2"/>
          <a:stretch>
            <a:fillRect/>
          </a:stretch>
        </p:blipFill>
        <p:spPr>
          <a:xfrm>
            <a:off x="472272" y="1567026"/>
            <a:ext cx="8752115" cy="3206830"/>
          </a:xfrm>
          <a:prstGeom prst="rect">
            <a:avLst/>
          </a:prstGeom>
          <a:ln>
            <a:noFill/>
          </a:ln>
          <a:effectLst>
            <a:outerShdw blurRad="190500" algn="tl" rotWithShape="0">
              <a:srgbClr val="000000">
                <a:alpha val="70000"/>
              </a:srgbClr>
            </a:outerShdw>
          </a:effectLst>
        </p:spPr>
      </p:pic>
      <p:sp>
        <p:nvSpPr>
          <p:cNvPr id="11" name="תיבת טקסט 10">
            <a:extLst>
              <a:ext uri="{FF2B5EF4-FFF2-40B4-BE49-F238E27FC236}">
                <a16:creationId xmlns:a16="http://schemas.microsoft.com/office/drawing/2014/main" id="{E1922B07-58A2-94C7-2D09-785A3DDE1873}"/>
              </a:ext>
            </a:extLst>
          </p:cNvPr>
          <p:cNvSpPr txBox="1"/>
          <p:nvPr/>
        </p:nvSpPr>
        <p:spPr>
          <a:xfrm>
            <a:off x="5815485" y="5165690"/>
            <a:ext cx="3077308" cy="338554"/>
          </a:xfrm>
          <a:prstGeom prst="rect">
            <a:avLst/>
          </a:prstGeom>
          <a:noFill/>
        </p:spPr>
        <p:txBody>
          <a:bodyPr wrap="square">
            <a:spAutoFit/>
          </a:bodyPr>
          <a:lstStyle/>
          <a:p>
            <a:pPr algn="r" rtl="1"/>
            <a:r>
              <a:rPr lang="he-IL" sz="1600" dirty="0"/>
              <a:t>הבדלי המשמעות הסטטיסטיים</a:t>
            </a:r>
          </a:p>
        </p:txBody>
      </p:sp>
      <p:sp>
        <p:nvSpPr>
          <p:cNvPr id="12" name="אליפסה 11">
            <a:extLst>
              <a:ext uri="{FF2B5EF4-FFF2-40B4-BE49-F238E27FC236}">
                <a16:creationId xmlns:a16="http://schemas.microsoft.com/office/drawing/2014/main" id="{7AA25EC0-DE63-F6EB-C0FA-C49C9808AFB3}"/>
              </a:ext>
            </a:extLst>
          </p:cNvPr>
          <p:cNvSpPr/>
          <p:nvPr/>
        </p:nvSpPr>
        <p:spPr>
          <a:xfrm>
            <a:off x="5928528" y="5165690"/>
            <a:ext cx="3295859" cy="338554"/>
          </a:xfrm>
          <a:prstGeom prst="ellipse">
            <a:avLst/>
          </a:prstGeom>
          <a:noFill/>
          <a:ln w="28575"/>
        </p:spPr>
        <p:style>
          <a:lnRef idx="2">
            <a:schemeClr val="accent6"/>
          </a:lnRef>
          <a:fillRef idx="1">
            <a:schemeClr val="lt1"/>
          </a:fillRef>
          <a:effectRef idx="0">
            <a:schemeClr val="accent6"/>
          </a:effectRef>
          <a:fontRef idx="minor">
            <a:schemeClr val="dk1"/>
          </a:fontRef>
        </p:style>
        <p:txBody>
          <a:bodyPr rtlCol="1" anchor="ctr"/>
          <a:lstStyle/>
          <a:p>
            <a:pPr algn="ctr"/>
            <a:endParaRPr lang="he-IL"/>
          </a:p>
        </p:txBody>
      </p:sp>
      <p:cxnSp>
        <p:nvCxnSpPr>
          <p:cNvPr id="16" name="מחבר חץ ישר 15">
            <a:extLst>
              <a:ext uri="{FF2B5EF4-FFF2-40B4-BE49-F238E27FC236}">
                <a16:creationId xmlns:a16="http://schemas.microsoft.com/office/drawing/2014/main" id="{0BAE1737-C8B2-E7D2-9EBE-1ED62D62BD17}"/>
              </a:ext>
            </a:extLst>
          </p:cNvPr>
          <p:cNvCxnSpPr/>
          <p:nvPr/>
        </p:nvCxnSpPr>
        <p:spPr>
          <a:xfrm flipH="1" flipV="1">
            <a:off x="5815485" y="4412064"/>
            <a:ext cx="783771" cy="753626"/>
          </a:xfrm>
          <a:prstGeom prst="straightConnector1">
            <a:avLst/>
          </a:prstGeom>
          <a:ln>
            <a:tailEnd type="triangle"/>
          </a:ln>
        </p:spPr>
        <p:style>
          <a:lnRef idx="3">
            <a:schemeClr val="accent5"/>
          </a:lnRef>
          <a:fillRef idx="0">
            <a:schemeClr val="accent5"/>
          </a:fillRef>
          <a:effectRef idx="2">
            <a:schemeClr val="accent5"/>
          </a:effectRef>
          <a:fontRef idx="minor">
            <a:schemeClr val="tx1"/>
          </a:fontRef>
        </p:style>
      </p:cxnSp>
      <p:sp>
        <p:nvSpPr>
          <p:cNvPr id="3" name="תיבת טקסט 10">
            <a:extLst>
              <a:ext uri="{FF2B5EF4-FFF2-40B4-BE49-F238E27FC236}">
                <a16:creationId xmlns:a16="http://schemas.microsoft.com/office/drawing/2014/main" id="{9A15C0FC-315C-6E78-0C62-A5CE5D6A4739}"/>
              </a:ext>
            </a:extLst>
          </p:cNvPr>
          <p:cNvSpPr txBox="1"/>
          <p:nvPr/>
        </p:nvSpPr>
        <p:spPr>
          <a:xfrm>
            <a:off x="654262" y="5557524"/>
            <a:ext cx="7123646" cy="1077218"/>
          </a:xfrm>
          <a:prstGeom prst="rect">
            <a:avLst/>
          </a:prstGeom>
          <a:noFill/>
        </p:spPr>
        <p:txBody>
          <a:bodyPr wrap="square">
            <a:spAutoFit/>
          </a:bodyPr>
          <a:lstStyle/>
          <a:p>
            <a:pPr algn="r" rtl="1"/>
            <a:r>
              <a:rPr lang="he-IL" sz="1600" dirty="0"/>
              <a:t>אצל ויקי, </a:t>
            </a:r>
            <a:r>
              <a:rPr lang="he-IL" sz="1600" i="1" dirty="0"/>
              <a:t>בית</a:t>
            </a:r>
            <a:r>
              <a:rPr lang="he-IL" sz="1600" dirty="0"/>
              <a:t> ו-</a:t>
            </a:r>
            <a:r>
              <a:rPr lang="he-IL" sz="1600" i="1" dirty="0"/>
              <a:t>אמא</a:t>
            </a:r>
            <a:r>
              <a:rPr lang="he-IL" sz="1600" dirty="0"/>
              <a:t> הם מרכזיים ונותנים תחושת ביטחון — הבית מופיע הרבה בחלומות, ואמא כמעט תמיד שם כתמיכה או כמקור הגנה. אצל טובי, הבית כמעט לא משמש כמקום בטוח אלא כזירת אירועים מוזרים או חברתיים, ורוב הפעמים הבית לא שלו ואמא מופיעה מעט ורוב הפעמים בצורה מלחיצה או רחוקה.</a:t>
            </a:r>
          </a:p>
        </p:txBody>
      </p:sp>
    </p:spTree>
    <p:extLst>
      <p:ext uri="{BB962C8B-B14F-4D97-AF65-F5344CB8AC3E}">
        <p14:creationId xmlns:p14="http://schemas.microsoft.com/office/powerpoint/2010/main" val="13753213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7B2475-EBD3-00BE-9B15-2EC921803ED0}"/>
            </a:ext>
          </a:extLst>
        </p:cNvPr>
        <p:cNvGrpSpPr/>
        <p:nvPr/>
      </p:nvGrpSpPr>
      <p:grpSpPr>
        <a:xfrm>
          <a:off x="0" y="0"/>
          <a:ext cx="0" cy="0"/>
          <a:chOff x="0" y="0"/>
          <a:chExt cx="0" cy="0"/>
        </a:xfrm>
      </p:grpSpPr>
      <p:sp>
        <p:nvSpPr>
          <p:cNvPr id="7" name="תיבת טקסט 6">
            <a:extLst>
              <a:ext uri="{FF2B5EF4-FFF2-40B4-BE49-F238E27FC236}">
                <a16:creationId xmlns:a16="http://schemas.microsoft.com/office/drawing/2014/main" id="{DA85A31C-E814-C844-03AA-7B8BAE442924}"/>
              </a:ext>
            </a:extLst>
          </p:cNvPr>
          <p:cNvSpPr txBox="1"/>
          <p:nvPr/>
        </p:nvSpPr>
        <p:spPr>
          <a:xfrm>
            <a:off x="-99152" y="289753"/>
            <a:ext cx="9518573" cy="1754326"/>
          </a:xfrm>
          <a:prstGeom prst="rect">
            <a:avLst/>
          </a:prstGeom>
          <a:noFill/>
        </p:spPr>
        <p:txBody>
          <a:bodyPr wrap="square">
            <a:spAutoFit/>
          </a:bodyPr>
          <a:lstStyle/>
          <a:p>
            <a:pPr algn="r"/>
            <a:r>
              <a:rPr lang="he-IL" sz="3600" dirty="0">
                <a:latin typeface="Asakim" panose="00000400000000000000" pitchFamily="2" charset="-79"/>
                <a:cs typeface="Asakim" panose="00000400000000000000" pitchFamily="2" charset="-79"/>
              </a:rPr>
              <a:t>ויקי וטובי – השוואה לפי מילים:</a:t>
            </a:r>
            <a:br>
              <a:rPr lang="en-US" sz="3600" dirty="0">
                <a:latin typeface="Asakim" panose="00000400000000000000" pitchFamily="2" charset="-79"/>
                <a:cs typeface="Asakim" panose="00000400000000000000" pitchFamily="2" charset="-79"/>
              </a:rPr>
            </a:br>
            <a:r>
              <a:rPr lang="he-IL" sz="3600" dirty="0">
                <a:cs typeface="Asakim" panose="00000400000000000000" pitchFamily="2" charset="-79"/>
              </a:rPr>
              <a:t>הבדלים בגיל, צרכים רגשיים ורמת ביטחון בסיסי</a:t>
            </a:r>
          </a:p>
          <a:p>
            <a:pPr algn="r"/>
            <a:endParaRPr lang="he-IL" sz="3600" dirty="0">
              <a:latin typeface="Asakim" panose="00000400000000000000" pitchFamily="2" charset="-79"/>
              <a:cs typeface="Asakim" panose="00000400000000000000" pitchFamily="2" charset="-79"/>
            </a:endParaRPr>
          </a:p>
        </p:txBody>
      </p:sp>
      <p:sp>
        <p:nvSpPr>
          <p:cNvPr id="3" name="תיבת טקסט 10">
            <a:extLst>
              <a:ext uri="{FF2B5EF4-FFF2-40B4-BE49-F238E27FC236}">
                <a16:creationId xmlns:a16="http://schemas.microsoft.com/office/drawing/2014/main" id="{09DD40FA-A73B-09F5-6D1E-7422F1B61BC9}"/>
              </a:ext>
            </a:extLst>
          </p:cNvPr>
          <p:cNvSpPr txBox="1"/>
          <p:nvPr/>
        </p:nvSpPr>
        <p:spPr>
          <a:xfrm>
            <a:off x="1835401" y="1827221"/>
            <a:ext cx="7123646" cy="2308324"/>
          </a:xfrm>
          <a:prstGeom prst="rect">
            <a:avLst/>
          </a:prstGeom>
          <a:noFill/>
        </p:spPr>
        <p:txBody>
          <a:bodyPr wrap="square">
            <a:spAutoFit/>
          </a:bodyPr>
          <a:lstStyle/>
          <a:p>
            <a:pPr algn="r" rtl="1"/>
            <a:r>
              <a:rPr lang="he-IL" sz="1600" dirty="0"/>
              <a:t>אצל ויקי, </a:t>
            </a:r>
            <a:r>
              <a:rPr lang="he-IL" sz="1600" i="1" dirty="0"/>
              <a:t>בית</a:t>
            </a:r>
            <a:r>
              <a:rPr lang="he-IL" sz="1600" dirty="0"/>
              <a:t> ו-</a:t>
            </a:r>
            <a:r>
              <a:rPr lang="he-IL" sz="1600" i="1" dirty="0"/>
              <a:t>אמא</a:t>
            </a:r>
            <a:r>
              <a:rPr lang="he-IL" sz="1600" dirty="0"/>
              <a:t> הם מרכזיים ונותנים תחושת ביטחון — הבית מופיע הרבה בחלומות, ואמא כמעט תמיד שם כתמיכה או כמקור הגנה. אצל טובי, הבית כמעט לא משמש כמקום בטוח אלא כזירת אירועים מוזרים או חברתיים, ורוב הפעמים הבית לא שלו ואמא מופיעה מעט ורוב הפעמים בצורה מלחיצה או רחוקה.</a:t>
            </a:r>
            <a:br>
              <a:rPr lang="en-US" sz="1600" dirty="0"/>
            </a:br>
            <a:endParaRPr lang="he-IL" sz="1600" dirty="0"/>
          </a:p>
          <a:p>
            <a:pPr algn="r" rtl="1"/>
            <a:r>
              <a:rPr lang="he-IL" sz="1600" dirty="0"/>
              <a:t>גם </a:t>
            </a:r>
            <a:r>
              <a:rPr lang="he-IL" sz="1600" i="1" dirty="0"/>
              <a:t>מכונית</a:t>
            </a:r>
            <a:r>
              <a:rPr lang="he-IL" sz="1600" dirty="0"/>
              <a:t> מקבלת משמעות אחרת — אצל ויקי היא סמל להסעה, ללכת לאיבוד או לחוסר שליטה; אצל טובי היא כלי שמופיע שוב ושוב בהקשרים של חופש, נהיגה מהירה, סכנה או מעבר בין סצנות. בקיצור: ויקי חולמת על עולם שמבוסס ביטחון ותלות, בעוד שטובי חולם על עולם שמבוסס פעולה, סיכון וחוויות חברתיות</a:t>
            </a:r>
            <a:endParaRPr lang="en-IL" sz="1600" dirty="0"/>
          </a:p>
        </p:txBody>
      </p:sp>
    </p:spTree>
    <p:extLst>
      <p:ext uri="{BB962C8B-B14F-4D97-AF65-F5344CB8AC3E}">
        <p14:creationId xmlns:p14="http://schemas.microsoft.com/office/powerpoint/2010/main" val="12872259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075D6D-1737-DBE7-FF7C-FB6736633711}"/>
            </a:ext>
          </a:extLst>
        </p:cNvPr>
        <p:cNvGrpSpPr/>
        <p:nvPr/>
      </p:nvGrpSpPr>
      <p:grpSpPr>
        <a:xfrm>
          <a:off x="0" y="0"/>
          <a:ext cx="0" cy="0"/>
          <a:chOff x="0" y="0"/>
          <a:chExt cx="0" cy="0"/>
        </a:xfrm>
      </p:grpSpPr>
      <p:sp>
        <p:nvSpPr>
          <p:cNvPr id="2" name="תיבת טקסט 1">
            <a:extLst>
              <a:ext uri="{FF2B5EF4-FFF2-40B4-BE49-F238E27FC236}">
                <a16:creationId xmlns:a16="http://schemas.microsoft.com/office/drawing/2014/main" id="{6972A185-9886-9B01-6023-F61E8A4DC444}"/>
              </a:ext>
            </a:extLst>
          </p:cNvPr>
          <p:cNvSpPr txBox="1"/>
          <p:nvPr/>
        </p:nvSpPr>
        <p:spPr>
          <a:xfrm>
            <a:off x="391886" y="467306"/>
            <a:ext cx="8912888" cy="646331"/>
          </a:xfrm>
          <a:prstGeom prst="rect">
            <a:avLst/>
          </a:prstGeom>
          <a:noFill/>
        </p:spPr>
        <p:txBody>
          <a:bodyPr wrap="square">
            <a:spAutoFit/>
          </a:bodyPr>
          <a:lstStyle/>
          <a:p>
            <a:pPr algn="r" rtl="1"/>
            <a:r>
              <a:rPr lang="he-IL" sz="3600" dirty="0">
                <a:latin typeface="Asakim" panose="00000400000000000000" pitchFamily="2" charset="-79"/>
                <a:cs typeface="Asakim" panose="00000400000000000000" pitchFamily="2" charset="-79"/>
              </a:rPr>
              <a:t>מאמרים קשורים</a:t>
            </a:r>
            <a:endParaRPr lang="en-US" sz="3600" b="1" dirty="0"/>
          </a:p>
        </p:txBody>
      </p:sp>
      <p:sp>
        <p:nvSpPr>
          <p:cNvPr id="8" name="תיבת טקסט 7">
            <a:extLst>
              <a:ext uri="{FF2B5EF4-FFF2-40B4-BE49-F238E27FC236}">
                <a16:creationId xmlns:a16="http://schemas.microsoft.com/office/drawing/2014/main" id="{10627C6C-7892-9C20-F65A-8E7E70611DFA}"/>
              </a:ext>
            </a:extLst>
          </p:cNvPr>
          <p:cNvSpPr txBox="1"/>
          <p:nvPr/>
        </p:nvSpPr>
        <p:spPr>
          <a:xfrm>
            <a:off x="3200402" y="1340833"/>
            <a:ext cx="6104372" cy="923330"/>
          </a:xfrm>
          <a:prstGeom prst="rect">
            <a:avLst/>
          </a:prstGeom>
          <a:noFill/>
        </p:spPr>
        <p:txBody>
          <a:bodyPr wrap="square">
            <a:spAutoFit/>
          </a:bodyPr>
          <a:lstStyle/>
          <a:p>
            <a:pPr algn="r" rtl="1">
              <a:buNone/>
            </a:pPr>
            <a:r>
              <a:rPr lang="en-US" b="1" dirty="0"/>
              <a:t> Hall &amp; Van de Castle (1966)</a:t>
            </a:r>
          </a:p>
          <a:p>
            <a:pPr algn="r" rtl="1">
              <a:buNone/>
            </a:pPr>
            <a:r>
              <a:rPr lang="en-US" b="1" dirty="0"/>
              <a:t>The Content Analysis of Dreams</a:t>
            </a:r>
            <a:r>
              <a:rPr lang="he-IL" dirty="0"/>
              <a:t>:</a:t>
            </a:r>
            <a:br>
              <a:rPr lang="he-IL" dirty="0"/>
            </a:br>
            <a:endParaRPr lang="en-US" dirty="0"/>
          </a:p>
        </p:txBody>
      </p:sp>
      <p:sp>
        <p:nvSpPr>
          <p:cNvPr id="11" name="תיבת טקסט 10">
            <a:extLst>
              <a:ext uri="{FF2B5EF4-FFF2-40B4-BE49-F238E27FC236}">
                <a16:creationId xmlns:a16="http://schemas.microsoft.com/office/drawing/2014/main" id="{06503A4B-8FFC-96AA-E252-B89A8F8E773D}"/>
              </a:ext>
            </a:extLst>
          </p:cNvPr>
          <p:cNvSpPr txBox="1"/>
          <p:nvPr/>
        </p:nvSpPr>
        <p:spPr>
          <a:xfrm>
            <a:off x="871694" y="5929756"/>
            <a:ext cx="6104372" cy="369332"/>
          </a:xfrm>
          <a:prstGeom prst="rect">
            <a:avLst/>
          </a:prstGeom>
          <a:noFill/>
        </p:spPr>
        <p:txBody>
          <a:bodyPr wrap="square">
            <a:spAutoFit/>
          </a:bodyPr>
          <a:lstStyle/>
          <a:p>
            <a:r>
              <a:rPr lang="en-US" dirty="0">
                <a:solidFill>
                  <a:schemeClr val="accent1"/>
                </a:solidFill>
                <a:hlinkClick r:id="rId2">
                  <a:extLst>
                    <a:ext uri="{A12FA001-AC4F-418D-AE19-62706E023703}">
                      <ahyp:hlinkClr xmlns:ahyp="http://schemas.microsoft.com/office/drawing/2018/hyperlinkcolor" val="tx"/>
                    </a:ext>
                  </a:extLst>
                </a:hlinkClick>
              </a:rPr>
              <a:t>https://dreams.ucsc.edu/Library/hallvandecastle/</a:t>
            </a:r>
            <a:endParaRPr lang="he-IL" dirty="0">
              <a:solidFill>
                <a:schemeClr val="accent1"/>
              </a:solidFill>
            </a:endParaRPr>
          </a:p>
        </p:txBody>
      </p:sp>
      <p:sp>
        <p:nvSpPr>
          <p:cNvPr id="13" name="תיבת טקסט 12">
            <a:extLst>
              <a:ext uri="{FF2B5EF4-FFF2-40B4-BE49-F238E27FC236}">
                <a16:creationId xmlns:a16="http://schemas.microsoft.com/office/drawing/2014/main" id="{BF3A482F-EBB6-F0FD-D582-32211FECADB9}"/>
              </a:ext>
            </a:extLst>
          </p:cNvPr>
          <p:cNvSpPr txBox="1"/>
          <p:nvPr/>
        </p:nvSpPr>
        <p:spPr>
          <a:xfrm>
            <a:off x="540101" y="2069270"/>
            <a:ext cx="8764673" cy="1754326"/>
          </a:xfrm>
          <a:prstGeom prst="rect">
            <a:avLst/>
          </a:prstGeom>
          <a:noFill/>
        </p:spPr>
        <p:txBody>
          <a:bodyPr wrap="square">
            <a:spAutoFit/>
          </a:bodyPr>
          <a:lstStyle/>
          <a:p>
            <a:pPr algn="r"/>
            <a:r>
              <a:rPr lang="he-IL" b="1" dirty="0"/>
              <a:t>תקציר:</a:t>
            </a:r>
            <a:br>
              <a:rPr lang="he-IL" dirty="0"/>
            </a:br>
            <a:r>
              <a:rPr lang="he-IL" dirty="0"/>
              <a:t>מציג את שיטת הקידוד הכמותית המפורסמת ביותר בתחום החלומות.</a:t>
            </a:r>
            <a:br>
              <a:rPr lang="he-IL" dirty="0"/>
            </a:br>
            <a:r>
              <a:rPr lang="he-IL" dirty="0"/>
              <a:t>הוא מגדיר קטגוריות כמו דמויות, רגשות, אינטראקציות, תוקפנות, מיניות, חיות, פעולות ועוד — ומציע דרך עקבית לקודד חלומות כך שאפשר להשוות בין אנשים ומדגמים.</a:t>
            </a:r>
          </a:p>
          <a:p>
            <a:pPr algn="r"/>
            <a:r>
              <a:rPr lang="he-IL" dirty="0"/>
              <a:t>השיטה הפכה ל־</a:t>
            </a:r>
            <a:r>
              <a:rPr lang="he-IL" b="1" dirty="0"/>
              <a:t>סטנדרט המחקרי</a:t>
            </a:r>
            <a:r>
              <a:rPr lang="he-IL" dirty="0"/>
              <a:t> שעליו מבוסס</a:t>
            </a:r>
            <a:br>
              <a:rPr lang="en-US" dirty="0"/>
            </a:br>
            <a:r>
              <a:rPr lang="en-US" dirty="0" err="1"/>
              <a:t>DreamBank</a:t>
            </a:r>
            <a:r>
              <a:rPr lang="he-IL" dirty="0"/>
              <a:t> </a:t>
            </a:r>
          </a:p>
        </p:txBody>
      </p:sp>
    </p:spTree>
    <p:extLst>
      <p:ext uri="{BB962C8B-B14F-4D97-AF65-F5344CB8AC3E}">
        <p14:creationId xmlns:p14="http://schemas.microsoft.com/office/powerpoint/2010/main" val="18109711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CA66D9-76C8-DC14-8B78-2516015875D8}"/>
            </a:ext>
          </a:extLst>
        </p:cNvPr>
        <p:cNvGrpSpPr/>
        <p:nvPr/>
      </p:nvGrpSpPr>
      <p:grpSpPr>
        <a:xfrm>
          <a:off x="0" y="0"/>
          <a:ext cx="0" cy="0"/>
          <a:chOff x="0" y="0"/>
          <a:chExt cx="0" cy="0"/>
        </a:xfrm>
      </p:grpSpPr>
      <p:sp>
        <p:nvSpPr>
          <p:cNvPr id="2" name="תיבת טקסט 1">
            <a:extLst>
              <a:ext uri="{FF2B5EF4-FFF2-40B4-BE49-F238E27FC236}">
                <a16:creationId xmlns:a16="http://schemas.microsoft.com/office/drawing/2014/main" id="{1914C8AA-CFDA-0EBC-DA9C-11168F5A608A}"/>
              </a:ext>
            </a:extLst>
          </p:cNvPr>
          <p:cNvSpPr txBox="1"/>
          <p:nvPr/>
        </p:nvSpPr>
        <p:spPr>
          <a:xfrm>
            <a:off x="391886" y="467306"/>
            <a:ext cx="8912888" cy="646331"/>
          </a:xfrm>
          <a:prstGeom prst="rect">
            <a:avLst/>
          </a:prstGeom>
          <a:noFill/>
        </p:spPr>
        <p:txBody>
          <a:bodyPr wrap="square">
            <a:spAutoFit/>
          </a:bodyPr>
          <a:lstStyle/>
          <a:p>
            <a:pPr algn="r" rtl="1"/>
            <a:r>
              <a:rPr lang="he-IL" sz="3600" dirty="0">
                <a:latin typeface="Asakim" panose="00000400000000000000" pitchFamily="2" charset="-79"/>
                <a:cs typeface="Asakim" panose="00000400000000000000" pitchFamily="2" charset="-79"/>
              </a:rPr>
              <a:t>מאמרים קשורים</a:t>
            </a:r>
            <a:endParaRPr lang="en-US" sz="3600" b="1" dirty="0"/>
          </a:p>
        </p:txBody>
      </p:sp>
      <p:sp>
        <p:nvSpPr>
          <p:cNvPr id="8" name="תיבת טקסט 7">
            <a:extLst>
              <a:ext uri="{FF2B5EF4-FFF2-40B4-BE49-F238E27FC236}">
                <a16:creationId xmlns:a16="http://schemas.microsoft.com/office/drawing/2014/main" id="{6B86569D-7222-600C-160A-9B014044542F}"/>
              </a:ext>
            </a:extLst>
          </p:cNvPr>
          <p:cNvSpPr txBox="1"/>
          <p:nvPr/>
        </p:nvSpPr>
        <p:spPr>
          <a:xfrm>
            <a:off x="3200402" y="1340833"/>
            <a:ext cx="6104372" cy="646331"/>
          </a:xfrm>
          <a:prstGeom prst="rect">
            <a:avLst/>
          </a:prstGeom>
          <a:noFill/>
        </p:spPr>
        <p:txBody>
          <a:bodyPr wrap="square">
            <a:spAutoFit/>
          </a:bodyPr>
          <a:lstStyle/>
          <a:p>
            <a:pPr algn="r" rtl="1"/>
            <a:r>
              <a:rPr lang="en-US" b="1" dirty="0"/>
              <a:t>The Scientific Study of Dreams: Neural Networks, Cognitive Development, and Content Analysis</a:t>
            </a:r>
            <a:endParaRPr lang="en-US" dirty="0"/>
          </a:p>
        </p:txBody>
      </p:sp>
      <p:sp>
        <p:nvSpPr>
          <p:cNvPr id="11" name="תיבת טקסט 10">
            <a:extLst>
              <a:ext uri="{FF2B5EF4-FFF2-40B4-BE49-F238E27FC236}">
                <a16:creationId xmlns:a16="http://schemas.microsoft.com/office/drawing/2014/main" id="{038EF613-A8D8-B7DF-4F96-3A253985AB6F}"/>
              </a:ext>
            </a:extLst>
          </p:cNvPr>
          <p:cNvSpPr txBox="1"/>
          <p:nvPr/>
        </p:nvSpPr>
        <p:spPr>
          <a:xfrm>
            <a:off x="871694" y="5929756"/>
            <a:ext cx="6104372" cy="369332"/>
          </a:xfrm>
          <a:prstGeom prst="rect">
            <a:avLst/>
          </a:prstGeom>
          <a:noFill/>
        </p:spPr>
        <p:txBody>
          <a:bodyPr wrap="square">
            <a:spAutoFit/>
          </a:bodyPr>
          <a:lstStyle/>
          <a:p>
            <a:r>
              <a:rPr lang="en-US" dirty="0">
                <a:solidFill>
                  <a:schemeClr val="accent1"/>
                </a:solidFill>
                <a:hlinkClick r:id="rId2">
                  <a:extLst>
                    <a:ext uri="{A12FA001-AC4F-418D-AE19-62706E023703}">
                      <ahyp:hlinkClr xmlns:ahyp="http://schemas.microsoft.com/office/drawing/2018/hyperlinkcolor" val="tx"/>
                    </a:ext>
                  </a:extLst>
                </a:hlinkClick>
              </a:rPr>
              <a:t>https://dreams.ucsc.edu/Library/dreamscience/</a:t>
            </a:r>
            <a:endParaRPr lang="he-IL" dirty="0">
              <a:solidFill>
                <a:schemeClr val="accent1"/>
              </a:solidFill>
            </a:endParaRPr>
          </a:p>
        </p:txBody>
      </p:sp>
      <p:sp>
        <p:nvSpPr>
          <p:cNvPr id="13" name="תיבת טקסט 12">
            <a:extLst>
              <a:ext uri="{FF2B5EF4-FFF2-40B4-BE49-F238E27FC236}">
                <a16:creationId xmlns:a16="http://schemas.microsoft.com/office/drawing/2014/main" id="{B17D1575-DDF1-1B07-0F61-3190CC9AAE8A}"/>
              </a:ext>
            </a:extLst>
          </p:cNvPr>
          <p:cNvSpPr txBox="1"/>
          <p:nvPr/>
        </p:nvSpPr>
        <p:spPr>
          <a:xfrm>
            <a:off x="1655468" y="2079497"/>
            <a:ext cx="7649306" cy="1477328"/>
          </a:xfrm>
          <a:prstGeom prst="rect">
            <a:avLst/>
          </a:prstGeom>
          <a:noFill/>
        </p:spPr>
        <p:txBody>
          <a:bodyPr wrap="square">
            <a:spAutoFit/>
          </a:bodyPr>
          <a:lstStyle/>
          <a:p>
            <a:pPr algn="r"/>
            <a:r>
              <a:rPr lang="he-IL" b="1" dirty="0"/>
              <a:t>תקציר:</a:t>
            </a:r>
            <a:br>
              <a:rPr lang="he-IL" dirty="0"/>
            </a:br>
            <a:r>
              <a:rPr lang="he-IL" dirty="0"/>
              <a:t>ביל </a:t>
            </a:r>
            <a:r>
              <a:rPr lang="he-IL" dirty="0" err="1"/>
              <a:t>דומוף</a:t>
            </a:r>
            <a:r>
              <a:rPr lang="he-IL" dirty="0"/>
              <a:t>, מהחוקרים המרכזיים בתחום, מציג את הדרים </a:t>
            </a:r>
            <a:r>
              <a:rPr lang="he-IL" dirty="0" err="1"/>
              <a:t>באנק</a:t>
            </a:r>
            <a:r>
              <a:rPr lang="he-IL" dirty="0"/>
              <a:t> כמערכת לניתוח חלומות בקנה מידה גדול.</a:t>
            </a:r>
            <a:br>
              <a:rPr lang="he-IL" dirty="0"/>
            </a:br>
            <a:r>
              <a:rPr lang="he-IL" dirty="0"/>
              <a:t>מסביר איך לאסוף חלומות ואיך להפיק סטטיסטיקות משמעותיות, ודן בחיבורים בין חלומות וקוגניציה.</a:t>
            </a:r>
          </a:p>
        </p:txBody>
      </p:sp>
      <p:sp>
        <p:nvSpPr>
          <p:cNvPr id="4" name="תיבת טקסט 3">
            <a:extLst>
              <a:ext uri="{FF2B5EF4-FFF2-40B4-BE49-F238E27FC236}">
                <a16:creationId xmlns:a16="http://schemas.microsoft.com/office/drawing/2014/main" id="{54186462-701D-20AC-549A-FD199240852F}"/>
              </a:ext>
            </a:extLst>
          </p:cNvPr>
          <p:cNvSpPr txBox="1"/>
          <p:nvPr/>
        </p:nvSpPr>
        <p:spPr>
          <a:xfrm>
            <a:off x="6096000" y="5837423"/>
            <a:ext cx="2504551" cy="461665"/>
          </a:xfrm>
          <a:prstGeom prst="rect">
            <a:avLst/>
          </a:prstGeom>
          <a:noFill/>
        </p:spPr>
        <p:txBody>
          <a:bodyPr wrap="square">
            <a:spAutoFit/>
          </a:bodyPr>
          <a:lstStyle/>
          <a:p>
            <a:r>
              <a:rPr lang="he-IL" sz="1200" i="1" dirty="0"/>
              <a:t>הספר עצמו בתשלום,</a:t>
            </a:r>
            <a:br>
              <a:rPr lang="he-IL" sz="1200" dirty="0"/>
            </a:br>
            <a:r>
              <a:rPr lang="he-IL" sz="1200" dirty="0"/>
              <a:t>תקציר מלא חינמי:</a:t>
            </a:r>
          </a:p>
        </p:txBody>
      </p:sp>
    </p:spTree>
    <p:extLst>
      <p:ext uri="{BB962C8B-B14F-4D97-AF65-F5344CB8AC3E}">
        <p14:creationId xmlns:p14="http://schemas.microsoft.com/office/powerpoint/2010/main" val="8800342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283938-B24F-5CE2-1045-32D2B4FE2D9F}"/>
            </a:ext>
          </a:extLst>
        </p:cNvPr>
        <p:cNvGrpSpPr/>
        <p:nvPr/>
      </p:nvGrpSpPr>
      <p:grpSpPr>
        <a:xfrm>
          <a:off x="0" y="0"/>
          <a:ext cx="0" cy="0"/>
          <a:chOff x="0" y="0"/>
          <a:chExt cx="0" cy="0"/>
        </a:xfrm>
      </p:grpSpPr>
      <p:sp>
        <p:nvSpPr>
          <p:cNvPr id="2" name="תיבת טקסט 1">
            <a:extLst>
              <a:ext uri="{FF2B5EF4-FFF2-40B4-BE49-F238E27FC236}">
                <a16:creationId xmlns:a16="http://schemas.microsoft.com/office/drawing/2014/main" id="{E268A585-596B-09B6-D70C-3F9A06471C9B}"/>
              </a:ext>
            </a:extLst>
          </p:cNvPr>
          <p:cNvSpPr txBox="1"/>
          <p:nvPr/>
        </p:nvSpPr>
        <p:spPr>
          <a:xfrm>
            <a:off x="391886" y="467306"/>
            <a:ext cx="8912888" cy="646331"/>
          </a:xfrm>
          <a:prstGeom prst="rect">
            <a:avLst/>
          </a:prstGeom>
          <a:noFill/>
        </p:spPr>
        <p:txBody>
          <a:bodyPr wrap="square">
            <a:spAutoFit/>
          </a:bodyPr>
          <a:lstStyle/>
          <a:p>
            <a:pPr algn="r" rtl="1"/>
            <a:r>
              <a:rPr lang="he-IL" sz="3600" dirty="0">
                <a:latin typeface="Asakim" panose="00000400000000000000" pitchFamily="2" charset="-79"/>
                <a:cs typeface="Asakim" panose="00000400000000000000" pitchFamily="2" charset="-79"/>
              </a:rPr>
              <a:t>מאמרים קשורים</a:t>
            </a:r>
            <a:endParaRPr lang="en-US" sz="3600" b="1" dirty="0"/>
          </a:p>
        </p:txBody>
      </p:sp>
      <p:sp>
        <p:nvSpPr>
          <p:cNvPr id="8" name="תיבת טקסט 7">
            <a:extLst>
              <a:ext uri="{FF2B5EF4-FFF2-40B4-BE49-F238E27FC236}">
                <a16:creationId xmlns:a16="http://schemas.microsoft.com/office/drawing/2014/main" id="{F2224DE1-6E99-A9B2-4373-81EF0DAC18A6}"/>
              </a:ext>
            </a:extLst>
          </p:cNvPr>
          <p:cNvSpPr txBox="1"/>
          <p:nvPr/>
        </p:nvSpPr>
        <p:spPr>
          <a:xfrm>
            <a:off x="1318437" y="1340833"/>
            <a:ext cx="7986337" cy="646331"/>
          </a:xfrm>
          <a:prstGeom prst="rect">
            <a:avLst/>
          </a:prstGeom>
          <a:noFill/>
        </p:spPr>
        <p:txBody>
          <a:bodyPr wrap="square">
            <a:spAutoFit/>
          </a:bodyPr>
          <a:lstStyle/>
          <a:p>
            <a:pPr algn="r" rtl="1"/>
            <a:r>
              <a:rPr lang="en-US" b="1" dirty="0"/>
              <a:t>Domhoff &amp; Schneider (2008)</a:t>
            </a:r>
          </a:p>
          <a:p>
            <a:pPr algn="r" rtl="1"/>
            <a:r>
              <a:rPr lang="en-US" b="1" dirty="0"/>
              <a:t>Studying Dream Content Using the Hall and Van de Castle Coding System</a:t>
            </a:r>
            <a:endParaRPr lang="en-US" dirty="0"/>
          </a:p>
        </p:txBody>
      </p:sp>
      <p:sp>
        <p:nvSpPr>
          <p:cNvPr id="11" name="תיבת טקסט 10">
            <a:extLst>
              <a:ext uri="{FF2B5EF4-FFF2-40B4-BE49-F238E27FC236}">
                <a16:creationId xmlns:a16="http://schemas.microsoft.com/office/drawing/2014/main" id="{2B38BF4A-9B78-F15E-A681-20D249387580}"/>
              </a:ext>
            </a:extLst>
          </p:cNvPr>
          <p:cNvSpPr txBox="1"/>
          <p:nvPr/>
        </p:nvSpPr>
        <p:spPr>
          <a:xfrm>
            <a:off x="871694" y="5929756"/>
            <a:ext cx="6104372" cy="369332"/>
          </a:xfrm>
          <a:prstGeom prst="rect">
            <a:avLst/>
          </a:prstGeom>
          <a:noFill/>
        </p:spPr>
        <p:txBody>
          <a:bodyPr wrap="square">
            <a:spAutoFit/>
          </a:bodyPr>
          <a:lstStyle/>
          <a:p>
            <a:r>
              <a:rPr lang="en-US" dirty="0">
                <a:solidFill>
                  <a:schemeClr val="accent1"/>
                </a:solidFill>
                <a:hlinkClick r:id="rId2">
                  <a:extLst>
                    <a:ext uri="{A12FA001-AC4F-418D-AE19-62706E023703}">
                      <ahyp:hlinkClr xmlns:ahyp="http://schemas.microsoft.com/office/drawing/2018/hyperlinkcolor" val="tx"/>
                    </a:ext>
                  </a:extLst>
                </a:hlinkClick>
              </a:rPr>
              <a:t>https://dreams.ucsc.edu/Library/hallvana.pdf</a:t>
            </a:r>
            <a:endParaRPr lang="he-IL" dirty="0">
              <a:solidFill>
                <a:schemeClr val="accent1"/>
              </a:solidFill>
            </a:endParaRPr>
          </a:p>
        </p:txBody>
      </p:sp>
      <p:sp>
        <p:nvSpPr>
          <p:cNvPr id="13" name="תיבת טקסט 12">
            <a:extLst>
              <a:ext uri="{FF2B5EF4-FFF2-40B4-BE49-F238E27FC236}">
                <a16:creationId xmlns:a16="http://schemas.microsoft.com/office/drawing/2014/main" id="{F223FA0C-423E-4AD9-A67D-068AED796AAB}"/>
              </a:ext>
            </a:extLst>
          </p:cNvPr>
          <p:cNvSpPr txBox="1"/>
          <p:nvPr/>
        </p:nvSpPr>
        <p:spPr>
          <a:xfrm>
            <a:off x="1655468" y="2079497"/>
            <a:ext cx="7649306" cy="1200329"/>
          </a:xfrm>
          <a:prstGeom prst="rect">
            <a:avLst/>
          </a:prstGeom>
          <a:noFill/>
        </p:spPr>
        <p:txBody>
          <a:bodyPr wrap="square">
            <a:spAutoFit/>
          </a:bodyPr>
          <a:lstStyle/>
          <a:p>
            <a:pPr algn="r" rtl="1"/>
            <a:r>
              <a:rPr lang="he-IL" b="1" dirty="0"/>
              <a:t>תקציר:</a:t>
            </a:r>
            <a:br>
              <a:rPr lang="he-IL" dirty="0"/>
            </a:br>
            <a:r>
              <a:rPr lang="he-IL" dirty="0"/>
              <a:t>מאמר המתאר בפועל איך מנתחים חלומות </a:t>
            </a:r>
            <a:r>
              <a:rPr lang="he-IL" dirty="0" err="1"/>
              <a:t>מהדאטה</a:t>
            </a:r>
            <a:r>
              <a:rPr lang="he-IL" dirty="0"/>
              <a:t> באמצעות השיטה. מוצגים מדדים סטטיסטיים, טבלאות, תדירויות, ורעיונות לשימושים נרחבים. עוזר לניתוח </a:t>
            </a:r>
            <a:r>
              <a:rPr lang="en-US" dirty="0" err="1"/>
              <a:t>DreamBank</a:t>
            </a:r>
            <a:r>
              <a:rPr lang="he-IL" dirty="0"/>
              <a:t> .</a:t>
            </a:r>
          </a:p>
        </p:txBody>
      </p:sp>
    </p:spTree>
    <p:extLst>
      <p:ext uri="{BB962C8B-B14F-4D97-AF65-F5344CB8AC3E}">
        <p14:creationId xmlns:p14="http://schemas.microsoft.com/office/powerpoint/2010/main" val="6994161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0251E81-DB3E-5D3A-7DDA-7D880BBF6BDD}"/>
            </a:ext>
          </a:extLst>
        </p:cNvPr>
        <p:cNvGrpSpPr/>
        <p:nvPr/>
      </p:nvGrpSpPr>
      <p:grpSpPr>
        <a:xfrm>
          <a:off x="0" y="0"/>
          <a:ext cx="0" cy="0"/>
          <a:chOff x="0" y="0"/>
          <a:chExt cx="0" cy="0"/>
        </a:xfrm>
      </p:grpSpPr>
      <p:sp>
        <p:nvSpPr>
          <p:cNvPr id="2" name="תיבת טקסט 1">
            <a:extLst>
              <a:ext uri="{FF2B5EF4-FFF2-40B4-BE49-F238E27FC236}">
                <a16:creationId xmlns:a16="http://schemas.microsoft.com/office/drawing/2014/main" id="{93A4C627-C9D1-698B-07CA-B2AC5D4DBB4F}"/>
              </a:ext>
            </a:extLst>
          </p:cNvPr>
          <p:cNvSpPr txBox="1"/>
          <p:nvPr/>
        </p:nvSpPr>
        <p:spPr>
          <a:xfrm>
            <a:off x="391886" y="467306"/>
            <a:ext cx="8912888" cy="646331"/>
          </a:xfrm>
          <a:prstGeom prst="rect">
            <a:avLst/>
          </a:prstGeom>
          <a:noFill/>
        </p:spPr>
        <p:txBody>
          <a:bodyPr wrap="square">
            <a:spAutoFit/>
          </a:bodyPr>
          <a:lstStyle/>
          <a:p>
            <a:pPr algn="r" rtl="1"/>
            <a:r>
              <a:rPr lang="he-IL" sz="3600" dirty="0">
                <a:latin typeface="Asakim" panose="00000400000000000000" pitchFamily="2" charset="-79"/>
                <a:cs typeface="Asakim" panose="00000400000000000000" pitchFamily="2" charset="-79"/>
              </a:rPr>
              <a:t>מאמרים קשורים</a:t>
            </a:r>
            <a:endParaRPr lang="en-US" sz="3600" b="1" dirty="0"/>
          </a:p>
        </p:txBody>
      </p:sp>
      <p:sp>
        <p:nvSpPr>
          <p:cNvPr id="8" name="תיבת טקסט 7">
            <a:extLst>
              <a:ext uri="{FF2B5EF4-FFF2-40B4-BE49-F238E27FC236}">
                <a16:creationId xmlns:a16="http://schemas.microsoft.com/office/drawing/2014/main" id="{E8806237-5462-757A-6A1E-7E49DA2C971B}"/>
              </a:ext>
            </a:extLst>
          </p:cNvPr>
          <p:cNvSpPr txBox="1"/>
          <p:nvPr/>
        </p:nvSpPr>
        <p:spPr>
          <a:xfrm>
            <a:off x="1655468" y="1340833"/>
            <a:ext cx="7649306" cy="646331"/>
          </a:xfrm>
          <a:prstGeom prst="rect">
            <a:avLst/>
          </a:prstGeom>
          <a:noFill/>
        </p:spPr>
        <p:txBody>
          <a:bodyPr wrap="square">
            <a:spAutoFit/>
          </a:bodyPr>
          <a:lstStyle/>
          <a:p>
            <a:pPr algn="r" rtl="1"/>
            <a:r>
              <a:rPr lang="en-US" b="1" dirty="0"/>
              <a:t>Domhoff (2017)</a:t>
            </a:r>
          </a:p>
          <a:p>
            <a:pPr algn="r" rtl="1"/>
            <a:r>
              <a:rPr lang="en-US" b="1" dirty="0"/>
              <a:t>DreamBank.net: A Web-Based Archive for Dream Research</a:t>
            </a:r>
            <a:endParaRPr lang="en-US" dirty="0"/>
          </a:p>
        </p:txBody>
      </p:sp>
      <p:sp>
        <p:nvSpPr>
          <p:cNvPr id="11" name="תיבת טקסט 10">
            <a:extLst>
              <a:ext uri="{FF2B5EF4-FFF2-40B4-BE49-F238E27FC236}">
                <a16:creationId xmlns:a16="http://schemas.microsoft.com/office/drawing/2014/main" id="{9FB3D1D1-A9D2-F1E2-D2F5-FEA77763C95E}"/>
              </a:ext>
            </a:extLst>
          </p:cNvPr>
          <p:cNvSpPr txBox="1"/>
          <p:nvPr/>
        </p:nvSpPr>
        <p:spPr>
          <a:xfrm>
            <a:off x="871694" y="5929756"/>
            <a:ext cx="6104372" cy="369332"/>
          </a:xfrm>
          <a:prstGeom prst="rect">
            <a:avLst/>
          </a:prstGeom>
          <a:noFill/>
        </p:spPr>
        <p:txBody>
          <a:bodyPr wrap="square">
            <a:spAutoFit/>
          </a:bodyPr>
          <a:lstStyle/>
          <a:p>
            <a:r>
              <a:rPr lang="en-US" dirty="0">
                <a:solidFill>
                  <a:schemeClr val="accent1"/>
                </a:solidFill>
                <a:hlinkClick r:id="rId2">
                  <a:extLst>
                    <a:ext uri="{A12FA001-AC4F-418D-AE19-62706E023703}">
                      <ahyp:hlinkClr xmlns:ahyp="http://schemas.microsoft.com/office/drawing/2018/hyperlinkcolor" val="tx"/>
                    </a:ext>
                  </a:extLst>
                </a:hlinkClick>
              </a:rPr>
              <a:t>https://dreams.ucsc.edu/Library/dreambank.pdf</a:t>
            </a:r>
            <a:endParaRPr lang="he-IL" dirty="0">
              <a:solidFill>
                <a:schemeClr val="accent1"/>
              </a:solidFill>
            </a:endParaRPr>
          </a:p>
        </p:txBody>
      </p:sp>
      <p:sp>
        <p:nvSpPr>
          <p:cNvPr id="13" name="תיבת טקסט 12">
            <a:extLst>
              <a:ext uri="{FF2B5EF4-FFF2-40B4-BE49-F238E27FC236}">
                <a16:creationId xmlns:a16="http://schemas.microsoft.com/office/drawing/2014/main" id="{591693FE-D3EF-5501-C1D9-F7FDE4B989AF}"/>
              </a:ext>
            </a:extLst>
          </p:cNvPr>
          <p:cNvSpPr txBox="1"/>
          <p:nvPr/>
        </p:nvSpPr>
        <p:spPr>
          <a:xfrm>
            <a:off x="1655468" y="2079497"/>
            <a:ext cx="7649306" cy="1200329"/>
          </a:xfrm>
          <a:prstGeom prst="rect">
            <a:avLst/>
          </a:prstGeom>
          <a:noFill/>
        </p:spPr>
        <p:txBody>
          <a:bodyPr wrap="square">
            <a:spAutoFit/>
          </a:bodyPr>
          <a:lstStyle/>
          <a:p>
            <a:pPr algn="r" rtl="1"/>
            <a:r>
              <a:rPr lang="he-IL" b="1" dirty="0"/>
              <a:t>תקציר:</a:t>
            </a:r>
            <a:br>
              <a:rPr lang="he-IL" dirty="0"/>
            </a:br>
            <a:r>
              <a:rPr lang="he-IL" dirty="0"/>
              <a:t>מאמר העוסק באדריכלות של </a:t>
            </a:r>
            <a:r>
              <a:rPr lang="en-US" dirty="0" err="1"/>
              <a:t>DreamBank</a:t>
            </a:r>
            <a:endParaRPr lang="en-US" dirty="0"/>
          </a:p>
          <a:p>
            <a:pPr algn="r" rtl="1"/>
            <a:r>
              <a:rPr lang="he-IL" dirty="0"/>
              <a:t>איך הוא בנוי, למה פותח, מה כולל, וכיצד חוקרים משתמשים בו. מסביר את המבנה, הפורמט, ואופן העלאת היומנים.</a:t>
            </a:r>
          </a:p>
        </p:txBody>
      </p:sp>
    </p:spTree>
    <p:extLst>
      <p:ext uri="{BB962C8B-B14F-4D97-AF65-F5344CB8AC3E}">
        <p14:creationId xmlns:p14="http://schemas.microsoft.com/office/powerpoint/2010/main" val="102893958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FF393F9-1455-B8C4-D9ED-91C8F0502711}"/>
            </a:ext>
          </a:extLst>
        </p:cNvPr>
        <p:cNvGrpSpPr/>
        <p:nvPr/>
      </p:nvGrpSpPr>
      <p:grpSpPr>
        <a:xfrm>
          <a:off x="0" y="0"/>
          <a:ext cx="0" cy="0"/>
          <a:chOff x="0" y="0"/>
          <a:chExt cx="0" cy="0"/>
        </a:xfrm>
      </p:grpSpPr>
      <p:sp>
        <p:nvSpPr>
          <p:cNvPr id="2" name="תיבת טקסט 1">
            <a:extLst>
              <a:ext uri="{FF2B5EF4-FFF2-40B4-BE49-F238E27FC236}">
                <a16:creationId xmlns:a16="http://schemas.microsoft.com/office/drawing/2014/main" id="{6F61F4BD-5510-DA39-A0E8-CB5158440F5E}"/>
              </a:ext>
            </a:extLst>
          </p:cNvPr>
          <p:cNvSpPr txBox="1"/>
          <p:nvPr/>
        </p:nvSpPr>
        <p:spPr>
          <a:xfrm>
            <a:off x="391886" y="467306"/>
            <a:ext cx="8912888" cy="646331"/>
          </a:xfrm>
          <a:prstGeom prst="rect">
            <a:avLst/>
          </a:prstGeom>
          <a:noFill/>
        </p:spPr>
        <p:txBody>
          <a:bodyPr wrap="square">
            <a:spAutoFit/>
          </a:bodyPr>
          <a:lstStyle/>
          <a:p>
            <a:pPr algn="r" rtl="1"/>
            <a:r>
              <a:rPr lang="he-IL" sz="3600" dirty="0">
                <a:latin typeface="Asakim" panose="00000400000000000000" pitchFamily="2" charset="-79"/>
                <a:cs typeface="Asakim" panose="00000400000000000000" pitchFamily="2" charset="-79"/>
              </a:rPr>
              <a:t>מאמרים קשורים</a:t>
            </a:r>
            <a:endParaRPr lang="en-US" sz="3600" b="1" dirty="0"/>
          </a:p>
        </p:txBody>
      </p:sp>
      <p:sp>
        <p:nvSpPr>
          <p:cNvPr id="8" name="תיבת טקסט 7">
            <a:extLst>
              <a:ext uri="{FF2B5EF4-FFF2-40B4-BE49-F238E27FC236}">
                <a16:creationId xmlns:a16="http://schemas.microsoft.com/office/drawing/2014/main" id="{D5ECB136-8BB7-3062-4D3D-2DF4CE29003B}"/>
              </a:ext>
            </a:extLst>
          </p:cNvPr>
          <p:cNvSpPr txBox="1"/>
          <p:nvPr/>
        </p:nvSpPr>
        <p:spPr>
          <a:xfrm>
            <a:off x="1655468" y="1340833"/>
            <a:ext cx="7649306" cy="646331"/>
          </a:xfrm>
          <a:prstGeom prst="rect">
            <a:avLst/>
          </a:prstGeom>
          <a:noFill/>
        </p:spPr>
        <p:txBody>
          <a:bodyPr wrap="square">
            <a:spAutoFit/>
          </a:bodyPr>
          <a:lstStyle/>
          <a:p>
            <a:pPr algn="r" rtl="1"/>
            <a:r>
              <a:rPr lang="en-US" b="1" dirty="0"/>
              <a:t>5. Barrett &amp; McNamara (2007)</a:t>
            </a:r>
          </a:p>
          <a:p>
            <a:pPr algn="r" rtl="1"/>
            <a:r>
              <a:rPr lang="en-US" b="1" dirty="0"/>
              <a:t>The Science of Dreaming</a:t>
            </a:r>
            <a:endParaRPr lang="en-US" dirty="0"/>
          </a:p>
        </p:txBody>
      </p:sp>
      <p:sp>
        <p:nvSpPr>
          <p:cNvPr id="11" name="תיבת טקסט 10">
            <a:extLst>
              <a:ext uri="{FF2B5EF4-FFF2-40B4-BE49-F238E27FC236}">
                <a16:creationId xmlns:a16="http://schemas.microsoft.com/office/drawing/2014/main" id="{7661DFD9-A9C4-7418-E68B-336B3DB64139}"/>
              </a:ext>
            </a:extLst>
          </p:cNvPr>
          <p:cNvSpPr txBox="1"/>
          <p:nvPr/>
        </p:nvSpPr>
        <p:spPr>
          <a:xfrm>
            <a:off x="871694" y="5929756"/>
            <a:ext cx="6794380" cy="369332"/>
          </a:xfrm>
          <a:prstGeom prst="rect">
            <a:avLst/>
          </a:prstGeom>
          <a:noFill/>
        </p:spPr>
        <p:txBody>
          <a:bodyPr wrap="square">
            <a:spAutoFit/>
          </a:bodyPr>
          <a:lstStyle/>
          <a:p>
            <a:r>
              <a:rPr lang="en-US" dirty="0">
                <a:solidFill>
                  <a:schemeClr val="accent1"/>
                </a:solidFill>
                <a:hlinkClick r:id="rId2">
                  <a:extLst>
                    <a:ext uri="{A12FA001-AC4F-418D-AE19-62706E023703}">
                      <ahyp:hlinkClr xmlns:ahyp="http://schemas.microsoft.com/office/drawing/2018/hyperlinkcolor" val="tx"/>
                    </a:ext>
                  </a:extLst>
                </a:hlinkClick>
              </a:rPr>
              <a:t>https://www.cambridge.org/core/books/science-of-dreaming/</a:t>
            </a:r>
            <a:endParaRPr lang="he-IL" dirty="0">
              <a:solidFill>
                <a:schemeClr val="accent1"/>
              </a:solidFill>
            </a:endParaRPr>
          </a:p>
        </p:txBody>
      </p:sp>
      <p:sp>
        <p:nvSpPr>
          <p:cNvPr id="13" name="תיבת טקסט 12">
            <a:extLst>
              <a:ext uri="{FF2B5EF4-FFF2-40B4-BE49-F238E27FC236}">
                <a16:creationId xmlns:a16="http://schemas.microsoft.com/office/drawing/2014/main" id="{9B696608-16B7-A1E7-EC28-79B46C0DE546}"/>
              </a:ext>
            </a:extLst>
          </p:cNvPr>
          <p:cNvSpPr txBox="1"/>
          <p:nvPr/>
        </p:nvSpPr>
        <p:spPr>
          <a:xfrm>
            <a:off x="1655468" y="2079497"/>
            <a:ext cx="7649306" cy="1200329"/>
          </a:xfrm>
          <a:prstGeom prst="rect">
            <a:avLst/>
          </a:prstGeom>
          <a:noFill/>
        </p:spPr>
        <p:txBody>
          <a:bodyPr wrap="square">
            <a:spAutoFit/>
          </a:bodyPr>
          <a:lstStyle/>
          <a:p>
            <a:pPr algn="r" rtl="1"/>
            <a:r>
              <a:rPr lang="he-IL" b="1" dirty="0"/>
              <a:t>תקציר:</a:t>
            </a:r>
            <a:br>
              <a:rPr lang="he-IL" dirty="0"/>
            </a:br>
            <a:r>
              <a:rPr lang="he-IL" dirty="0"/>
              <a:t>החוקרים מציגים מחקרים המבוססים על </a:t>
            </a:r>
            <a:r>
              <a:rPr lang="en-US" dirty="0" err="1"/>
              <a:t>DreamBank</a:t>
            </a:r>
            <a:r>
              <a:rPr lang="en-US" dirty="0"/>
              <a:t> </a:t>
            </a:r>
            <a:r>
              <a:rPr lang="he-IL" dirty="0"/>
              <a:t> ומראים כיצד דפוסים רגשים ולשוניים מתגלים בחלומות. יש דגש על שוני בין נבדקים, </a:t>
            </a:r>
            <a:r>
              <a:rPr lang="he-IL" dirty="0" err="1"/>
              <a:t>חזרתיות</a:t>
            </a:r>
            <a:r>
              <a:rPr lang="he-IL" dirty="0"/>
              <a:t> רגשית, תמות מרכזיות.</a:t>
            </a:r>
          </a:p>
        </p:txBody>
      </p:sp>
    </p:spTree>
    <p:extLst>
      <p:ext uri="{BB962C8B-B14F-4D97-AF65-F5344CB8AC3E}">
        <p14:creationId xmlns:p14="http://schemas.microsoft.com/office/powerpoint/2010/main" val="40010665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33A712-9379-723F-9172-AE4F03B88066}"/>
            </a:ext>
          </a:extLst>
        </p:cNvPr>
        <p:cNvGrpSpPr/>
        <p:nvPr/>
      </p:nvGrpSpPr>
      <p:grpSpPr>
        <a:xfrm>
          <a:off x="0" y="0"/>
          <a:ext cx="0" cy="0"/>
          <a:chOff x="0" y="0"/>
          <a:chExt cx="0" cy="0"/>
        </a:xfrm>
      </p:grpSpPr>
      <p:sp>
        <p:nvSpPr>
          <p:cNvPr id="3" name="תיבת טקסט 2">
            <a:extLst>
              <a:ext uri="{FF2B5EF4-FFF2-40B4-BE49-F238E27FC236}">
                <a16:creationId xmlns:a16="http://schemas.microsoft.com/office/drawing/2014/main" id="{E6F7A3B5-34A4-C451-0FAE-D28B307AD44B}"/>
              </a:ext>
            </a:extLst>
          </p:cNvPr>
          <p:cNvSpPr txBox="1"/>
          <p:nvPr/>
        </p:nvSpPr>
        <p:spPr>
          <a:xfrm>
            <a:off x="1356527" y="1482489"/>
            <a:ext cx="7807570" cy="2554545"/>
          </a:xfrm>
          <a:prstGeom prst="rect">
            <a:avLst/>
          </a:prstGeom>
          <a:noFill/>
        </p:spPr>
        <p:txBody>
          <a:bodyPr wrap="square">
            <a:spAutoFit/>
          </a:bodyPr>
          <a:lstStyle/>
          <a:p>
            <a:pPr algn="r" rtl="1"/>
            <a:r>
              <a:rPr lang="he-IL" sz="2000" dirty="0"/>
              <a:t>מאגר חלומות שנוצר ע"י החוקרים ביל </a:t>
            </a:r>
            <a:r>
              <a:rPr lang="he-IL" sz="2000" dirty="0" err="1"/>
              <a:t>דומוף</a:t>
            </a:r>
            <a:r>
              <a:rPr lang="he-IL" sz="2000" dirty="0"/>
              <a:t> ואלן פלדמן באוניברסיטת </a:t>
            </a:r>
            <a:r>
              <a:rPr lang="en-US" sz="2000" dirty="0"/>
              <a:t>UCSC</a:t>
            </a:r>
          </a:p>
          <a:p>
            <a:pPr algn="r" rtl="1"/>
            <a:r>
              <a:rPr lang="he-IL" sz="2000" dirty="0"/>
              <a:t>כולל למעלה מ־20,000 חלומות שנאספו</a:t>
            </a:r>
            <a:br>
              <a:rPr lang="en-US" sz="2000" dirty="0"/>
            </a:br>
            <a:r>
              <a:rPr lang="he-IL" sz="2000" dirty="0"/>
              <a:t>מי כתב את החלומות? </a:t>
            </a:r>
            <a:br>
              <a:rPr lang="en-US" sz="2000" dirty="0"/>
            </a:br>
            <a:r>
              <a:rPr lang="he-IL" sz="2000" dirty="0"/>
              <a:t>האנשים עצמם שחלמו, או בני משפחה שכתבו עבורם (לדוגמה אמא של ילדה בת 10)</a:t>
            </a:r>
          </a:p>
          <a:p>
            <a:pPr algn="r" rtl="1"/>
            <a:r>
              <a:rPr lang="he-IL" sz="2000" dirty="0"/>
              <a:t>נבנה כדי לחקור דפוסים קוגניטיביים, רגשות ודימויים חוזרים בחלומות</a:t>
            </a:r>
          </a:p>
          <a:p>
            <a:pPr algn="r" rtl="1"/>
            <a:r>
              <a:rPr lang="he-IL" sz="2000" dirty="0"/>
              <a:t>הדאטה מאורגן לפי כותבים, שנים ודפוסים קלאסיים</a:t>
            </a:r>
            <a:endParaRPr lang="en-US" sz="2000" dirty="0"/>
          </a:p>
        </p:txBody>
      </p:sp>
      <p:sp>
        <p:nvSpPr>
          <p:cNvPr id="4" name="תיבת טקסט 3">
            <a:extLst>
              <a:ext uri="{FF2B5EF4-FFF2-40B4-BE49-F238E27FC236}">
                <a16:creationId xmlns:a16="http://schemas.microsoft.com/office/drawing/2014/main" id="{D617CC93-7455-CAE5-3C8D-1B9DDD899752}"/>
              </a:ext>
            </a:extLst>
          </p:cNvPr>
          <p:cNvSpPr txBox="1"/>
          <p:nvPr/>
        </p:nvSpPr>
        <p:spPr>
          <a:xfrm>
            <a:off x="733530" y="366822"/>
            <a:ext cx="8430567" cy="923330"/>
          </a:xfrm>
          <a:prstGeom prst="rect">
            <a:avLst/>
          </a:prstGeom>
          <a:noFill/>
        </p:spPr>
        <p:txBody>
          <a:bodyPr wrap="square">
            <a:spAutoFit/>
          </a:bodyPr>
          <a:lstStyle/>
          <a:p>
            <a:pPr algn="r"/>
            <a:r>
              <a:rPr lang="he-IL" sz="5400" dirty="0">
                <a:latin typeface="Asakim" panose="00000400000000000000" pitchFamily="2" charset="-79"/>
                <a:cs typeface="Asakim" panose="00000400000000000000" pitchFamily="2" charset="-79"/>
              </a:rPr>
              <a:t>מקור הדאטה</a:t>
            </a:r>
          </a:p>
        </p:txBody>
      </p:sp>
      <p:sp>
        <p:nvSpPr>
          <p:cNvPr id="13" name="תיבת טקסט 12">
            <a:extLst>
              <a:ext uri="{FF2B5EF4-FFF2-40B4-BE49-F238E27FC236}">
                <a16:creationId xmlns:a16="http://schemas.microsoft.com/office/drawing/2014/main" id="{D35F705F-69A7-13AF-8821-ED275FF98C66}"/>
              </a:ext>
            </a:extLst>
          </p:cNvPr>
          <p:cNvSpPr txBox="1"/>
          <p:nvPr/>
        </p:nvSpPr>
        <p:spPr>
          <a:xfrm>
            <a:off x="352979" y="4359848"/>
            <a:ext cx="8238128" cy="707886"/>
          </a:xfrm>
          <a:prstGeom prst="rect">
            <a:avLst/>
          </a:prstGeom>
          <a:noFill/>
        </p:spPr>
        <p:txBody>
          <a:bodyPr wrap="square">
            <a:spAutoFit/>
          </a:bodyPr>
          <a:lstStyle/>
          <a:p>
            <a:pPr marL="342900" indent="-342900" algn="r" rtl="1">
              <a:buFont typeface="Arial" panose="020B0604020202020204" pitchFamily="34" charset="0"/>
              <a:buChar char="•"/>
            </a:pPr>
            <a:r>
              <a:rPr lang="he-IL" sz="2000" dirty="0">
                <a:effectLst>
                  <a:outerShdw blurRad="38100" dist="38100" dir="2700000" algn="tl">
                    <a:srgbClr val="000000">
                      <a:alpha val="43137"/>
                    </a:srgbClr>
                  </a:outerShdw>
                </a:effectLst>
              </a:rPr>
              <a:t>החלומות עברו ניקוי בסיסי: הסרת </a:t>
            </a:r>
            <a:r>
              <a:rPr lang="he-IL" sz="2000" dirty="0" err="1">
                <a:effectLst>
                  <a:outerShdw blurRad="38100" dist="38100" dir="2700000" algn="tl">
                    <a:srgbClr val="000000">
                      <a:alpha val="43137"/>
                    </a:srgbClr>
                  </a:outerShdw>
                </a:effectLst>
              </a:rPr>
              <a:t>מטא־דאטה</a:t>
            </a:r>
            <a:r>
              <a:rPr lang="he-IL" sz="2000" dirty="0">
                <a:effectLst>
                  <a:outerShdw blurRad="38100" dist="38100" dir="2700000" algn="tl">
                    <a:srgbClr val="000000">
                      <a:alpha val="43137"/>
                    </a:srgbClr>
                  </a:outerShdw>
                </a:effectLst>
              </a:rPr>
              <a:t>, כותרות, תיקוני שגיאות כתיב</a:t>
            </a:r>
          </a:p>
          <a:p>
            <a:pPr marL="342900" indent="-342900" algn="r" rtl="1">
              <a:buFont typeface="Arial" panose="020B0604020202020204" pitchFamily="34" charset="0"/>
              <a:buChar char="•"/>
            </a:pPr>
            <a:r>
              <a:rPr lang="he-IL" sz="2000" dirty="0">
                <a:effectLst>
                  <a:outerShdw blurRad="38100" dist="38100" dir="2700000" algn="tl">
                    <a:srgbClr val="000000">
                      <a:alpha val="43137"/>
                    </a:srgbClr>
                  </a:outerShdw>
                </a:effectLst>
              </a:rPr>
              <a:t>לכל חלום יש מזהה, אורך מילולי ותוכן טקסטואלי מלא</a:t>
            </a:r>
            <a:endParaRPr lang="en-US" sz="2000" dirty="0">
              <a:effectLst>
                <a:outerShdw blurRad="38100" dist="38100" dir="2700000" algn="tl">
                  <a:srgbClr val="000000">
                    <a:alpha val="43137"/>
                  </a:srgbClr>
                </a:outerShdw>
              </a:effectLst>
            </a:endParaRPr>
          </a:p>
        </p:txBody>
      </p:sp>
      <p:sp>
        <p:nvSpPr>
          <p:cNvPr id="5" name="תיבת טקסט 4">
            <a:extLst>
              <a:ext uri="{FF2B5EF4-FFF2-40B4-BE49-F238E27FC236}">
                <a16:creationId xmlns:a16="http://schemas.microsoft.com/office/drawing/2014/main" id="{F6BAA942-9394-4950-5F7E-A12C6B334BF9}"/>
              </a:ext>
            </a:extLst>
          </p:cNvPr>
          <p:cNvSpPr txBox="1"/>
          <p:nvPr/>
        </p:nvSpPr>
        <p:spPr>
          <a:xfrm>
            <a:off x="733530" y="6121846"/>
            <a:ext cx="6103088" cy="369332"/>
          </a:xfrm>
          <a:prstGeom prst="rect">
            <a:avLst/>
          </a:prstGeom>
          <a:noFill/>
        </p:spPr>
        <p:txBody>
          <a:bodyPr wrap="square">
            <a:spAutoFit/>
          </a:bodyPr>
          <a:lstStyle/>
          <a:p>
            <a:r>
              <a:rPr lang="he-IL" dirty="0">
                <a:solidFill>
                  <a:schemeClr val="accent1"/>
                </a:solidFill>
                <a:hlinkClick r:id="rId2">
                  <a:extLst>
                    <a:ext uri="{A12FA001-AC4F-418D-AE19-62706E023703}">
                      <ahyp:hlinkClr xmlns:ahyp="http://schemas.microsoft.com/office/drawing/2018/hyperlinkcolor" val="tx"/>
                    </a:ext>
                  </a:extLst>
                </a:hlinkClick>
              </a:rPr>
              <a:t>https://dreams.ucsc.edu/Library/domhoff_2008c.html</a:t>
            </a:r>
            <a:endParaRPr lang="he-IL" dirty="0">
              <a:solidFill>
                <a:schemeClr val="accent1"/>
              </a:solidFill>
            </a:endParaRPr>
          </a:p>
        </p:txBody>
      </p:sp>
    </p:spTree>
    <p:extLst>
      <p:ext uri="{BB962C8B-B14F-4D97-AF65-F5344CB8AC3E}">
        <p14:creationId xmlns:p14="http://schemas.microsoft.com/office/powerpoint/2010/main" val="25902884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תמונה 2">
            <a:extLst>
              <a:ext uri="{FF2B5EF4-FFF2-40B4-BE49-F238E27FC236}">
                <a16:creationId xmlns:a16="http://schemas.microsoft.com/office/drawing/2014/main" id="{2E8A6A9F-945B-E36D-A355-C8593AAF5AE0}"/>
              </a:ext>
            </a:extLst>
          </p:cNvPr>
          <p:cNvPicPr>
            <a:picLocks noChangeAspect="1"/>
          </p:cNvPicPr>
          <p:nvPr/>
        </p:nvPicPr>
        <p:blipFill>
          <a:blip r:embed="rId2"/>
          <a:srcRect t="880" b="7715"/>
          <a:stretch>
            <a:fillRect/>
          </a:stretch>
        </p:blipFill>
        <p:spPr>
          <a:xfrm>
            <a:off x="385495" y="261257"/>
            <a:ext cx="6759747" cy="4139921"/>
          </a:xfrm>
          <a:prstGeom prst="rect">
            <a:avLst/>
          </a:prstGeom>
          <a:ln>
            <a:noFill/>
          </a:ln>
          <a:effectLst>
            <a:outerShdw blurRad="190500" algn="tl" rotWithShape="0">
              <a:srgbClr val="000000">
                <a:alpha val="70000"/>
              </a:srgbClr>
            </a:outerShdw>
          </a:effectLst>
        </p:spPr>
      </p:pic>
      <p:pic>
        <p:nvPicPr>
          <p:cNvPr id="5" name="תמונה 4">
            <a:extLst>
              <a:ext uri="{FF2B5EF4-FFF2-40B4-BE49-F238E27FC236}">
                <a16:creationId xmlns:a16="http://schemas.microsoft.com/office/drawing/2014/main" id="{91C16935-F9FC-152D-D6FE-BBB08347046B}"/>
              </a:ext>
            </a:extLst>
          </p:cNvPr>
          <p:cNvPicPr>
            <a:picLocks noChangeAspect="1"/>
          </p:cNvPicPr>
          <p:nvPr/>
        </p:nvPicPr>
        <p:blipFill>
          <a:blip r:embed="rId3"/>
          <a:stretch>
            <a:fillRect/>
          </a:stretch>
        </p:blipFill>
        <p:spPr>
          <a:xfrm>
            <a:off x="7447504" y="2863780"/>
            <a:ext cx="2401556" cy="3602334"/>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40018014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C73F776-2B76-EC72-D40E-4BC594E8C229}"/>
            </a:ext>
          </a:extLst>
        </p:cNvPr>
        <p:cNvGrpSpPr/>
        <p:nvPr/>
      </p:nvGrpSpPr>
      <p:grpSpPr>
        <a:xfrm>
          <a:off x="0" y="0"/>
          <a:ext cx="0" cy="0"/>
          <a:chOff x="0" y="0"/>
          <a:chExt cx="0" cy="0"/>
        </a:xfrm>
      </p:grpSpPr>
      <p:sp>
        <p:nvSpPr>
          <p:cNvPr id="3" name="תיבת טקסט 2">
            <a:extLst>
              <a:ext uri="{FF2B5EF4-FFF2-40B4-BE49-F238E27FC236}">
                <a16:creationId xmlns:a16="http://schemas.microsoft.com/office/drawing/2014/main" id="{A69E716B-BABA-D95D-808A-1D194182BE37}"/>
              </a:ext>
            </a:extLst>
          </p:cNvPr>
          <p:cNvSpPr txBox="1"/>
          <p:nvPr/>
        </p:nvSpPr>
        <p:spPr>
          <a:xfrm>
            <a:off x="1906676" y="1442997"/>
            <a:ext cx="7257421" cy="2246769"/>
          </a:xfrm>
          <a:prstGeom prst="rect">
            <a:avLst/>
          </a:prstGeom>
          <a:noFill/>
        </p:spPr>
        <p:txBody>
          <a:bodyPr wrap="square">
            <a:spAutoFit/>
          </a:bodyPr>
          <a:lstStyle/>
          <a:p>
            <a:pPr algn="r"/>
            <a:r>
              <a:rPr lang="he-IL" sz="2800" dirty="0">
                <a:latin typeface="Narkisim" panose="020E0502050101010101" pitchFamily="34" charset="-79"/>
                <a:cs typeface="Narkisim" panose="020E0502050101010101" pitchFamily="34" charset="-79"/>
              </a:rPr>
              <a:t>סה״כ חלומות: 35</a:t>
            </a:r>
          </a:p>
          <a:p>
            <a:pPr algn="r"/>
            <a:r>
              <a:rPr lang="he-IL" sz="2800" dirty="0">
                <a:latin typeface="Narkisim" panose="020E0502050101010101" pitchFamily="34" charset="-79"/>
                <a:cs typeface="Narkisim" panose="020E0502050101010101" pitchFamily="34" charset="-79"/>
              </a:rPr>
              <a:t>כמות מילים סה"כ: 3,530</a:t>
            </a:r>
            <a:br>
              <a:rPr lang="en-US" sz="2800" dirty="0">
                <a:latin typeface="Narkisim" panose="020E0502050101010101" pitchFamily="34" charset="-79"/>
                <a:cs typeface="Narkisim" panose="020E0502050101010101" pitchFamily="34" charset="-79"/>
              </a:rPr>
            </a:br>
            <a:r>
              <a:rPr lang="he-IL" sz="2800" dirty="0">
                <a:latin typeface="Narkisim" panose="020E0502050101010101" pitchFamily="34" charset="-79"/>
                <a:cs typeface="Narkisim" panose="020E0502050101010101" pitchFamily="34" charset="-79"/>
              </a:rPr>
              <a:t>ממוצע מילים לחלום: 101 </a:t>
            </a:r>
          </a:p>
          <a:p>
            <a:pPr algn="r"/>
            <a:r>
              <a:rPr lang="he-IL" sz="2800" dirty="0">
                <a:latin typeface="Narkisim" panose="020E0502050101010101" pitchFamily="34" charset="-79"/>
                <a:cs typeface="Narkisim" panose="020E0502050101010101" pitchFamily="34" charset="-79"/>
              </a:rPr>
              <a:t>החלום הארוך ביותר: #14 (270 מילים)</a:t>
            </a:r>
          </a:p>
          <a:p>
            <a:pPr algn="r"/>
            <a:r>
              <a:rPr lang="he-IL" sz="2800" dirty="0">
                <a:latin typeface="Narkisim" panose="020E0502050101010101" pitchFamily="34" charset="-79"/>
                <a:cs typeface="Narkisim" panose="020E0502050101010101" pitchFamily="34" charset="-79"/>
              </a:rPr>
              <a:t>החלום הקצר ביותר: #21 (17 מילים)</a:t>
            </a:r>
          </a:p>
        </p:txBody>
      </p:sp>
      <p:sp>
        <p:nvSpPr>
          <p:cNvPr id="4" name="תיבת טקסט 3">
            <a:extLst>
              <a:ext uri="{FF2B5EF4-FFF2-40B4-BE49-F238E27FC236}">
                <a16:creationId xmlns:a16="http://schemas.microsoft.com/office/drawing/2014/main" id="{C1832D26-68AE-14F2-45B8-040C4FF771E7}"/>
              </a:ext>
            </a:extLst>
          </p:cNvPr>
          <p:cNvSpPr txBox="1"/>
          <p:nvPr/>
        </p:nvSpPr>
        <p:spPr>
          <a:xfrm>
            <a:off x="733530" y="366822"/>
            <a:ext cx="8430567" cy="923330"/>
          </a:xfrm>
          <a:prstGeom prst="rect">
            <a:avLst/>
          </a:prstGeom>
          <a:noFill/>
        </p:spPr>
        <p:txBody>
          <a:bodyPr wrap="square">
            <a:spAutoFit/>
          </a:bodyPr>
          <a:lstStyle/>
          <a:p>
            <a:pPr algn="r"/>
            <a:r>
              <a:rPr lang="he-IL" sz="5400" dirty="0">
                <a:latin typeface="Asakim" panose="00000400000000000000" pitchFamily="2" charset="-79"/>
                <a:cs typeface="Asakim" panose="00000400000000000000" pitchFamily="2" charset="-79"/>
              </a:rPr>
              <a:t>סטטיסטיקות- החלומות של ויקי:</a:t>
            </a:r>
          </a:p>
        </p:txBody>
      </p:sp>
      <p:pic>
        <p:nvPicPr>
          <p:cNvPr id="9" name="תמונה 8">
            <a:extLst>
              <a:ext uri="{FF2B5EF4-FFF2-40B4-BE49-F238E27FC236}">
                <a16:creationId xmlns:a16="http://schemas.microsoft.com/office/drawing/2014/main" id="{1B9E90A0-AA49-97CE-A1DE-FCE7CE09C74A}"/>
              </a:ext>
            </a:extLst>
          </p:cNvPr>
          <p:cNvPicPr>
            <a:picLocks noChangeAspect="1"/>
          </p:cNvPicPr>
          <p:nvPr/>
        </p:nvPicPr>
        <p:blipFill>
          <a:blip r:embed="rId2"/>
          <a:stretch>
            <a:fillRect/>
          </a:stretch>
        </p:blipFill>
        <p:spPr>
          <a:xfrm>
            <a:off x="547606" y="3661328"/>
            <a:ext cx="4268944" cy="2984925"/>
          </a:xfrm>
          <a:prstGeom prst="rect">
            <a:avLst/>
          </a:prstGeom>
        </p:spPr>
      </p:pic>
    </p:spTree>
    <p:extLst>
      <p:ext uri="{BB962C8B-B14F-4D97-AF65-F5344CB8AC3E}">
        <p14:creationId xmlns:p14="http://schemas.microsoft.com/office/powerpoint/2010/main" val="40663988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7B8E4D-32A9-5A56-5159-9769C3861F2F}"/>
            </a:ext>
          </a:extLst>
        </p:cNvPr>
        <p:cNvGrpSpPr/>
        <p:nvPr/>
      </p:nvGrpSpPr>
      <p:grpSpPr>
        <a:xfrm>
          <a:off x="0" y="0"/>
          <a:ext cx="0" cy="0"/>
          <a:chOff x="0" y="0"/>
          <a:chExt cx="0" cy="0"/>
        </a:xfrm>
      </p:grpSpPr>
      <p:sp>
        <p:nvSpPr>
          <p:cNvPr id="3" name="תיבת טקסט 2">
            <a:extLst>
              <a:ext uri="{FF2B5EF4-FFF2-40B4-BE49-F238E27FC236}">
                <a16:creationId xmlns:a16="http://schemas.microsoft.com/office/drawing/2014/main" id="{2B3276CE-AB5D-DEDD-4630-D21C5E003B84}"/>
              </a:ext>
            </a:extLst>
          </p:cNvPr>
          <p:cNvSpPr txBox="1"/>
          <p:nvPr/>
        </p:nvSpPr>
        <p:spPr>
          <a:xfrm>
            <a:off x="472272" y="1411766"/>
            <a:ext cx="8912888" cy="3170099"/>
          </a:xfrm>
          <a:prstGeom prst="rect">
            <a:avLst/>
          </a:prstGeom>
          <a:noFill/>
        </p:spPr>
        <p:txBody>
          <a:bodyPr wrap="square">
            <a:spAutoFit/>
          </a:bodyPr>
          <a:lstStyle/>
          <a:p>
            <a:pPr algn="r" rtl="1"/>
            <a:r>
              <a:rPr lang="he-IL" sz="2000" b="1" dirty="0"/>
              <a:t>אנשים: </a:t>
            </a:r>
            <a:r>
              <a:rPr lang="en-US" sz="2000" i="1" dirty="0"/>
              <a:t>Mom, Valerie, Nancy, Wendy, Guy, Girl, Grandma</a:t>
            </a:r>
            <a:br>
              <a:rPr lang="en-US" sz="2000" dirty="0"/>
            </a:br>
            <a:r>
              <a:rPr lang="he-IL" sz="2000" dirty="0"/>
              <a:t>אמא היא הדמות המרכזית, ומופיעה כמעט ב־50% מהחלומות.</a:t>
            </a:r>
          </a:p>
          <a:p>
            <a:pPr algn="r" rtl="1"/>
            <a:r>
              <a:rPr lang="he-IL" sz="2000" b="1" dirty="0"/>
              <a:t>מקומות: </a:t>
            </a:r>
            <a:r>
              <a:rPr lang="en-US" sz="2000" i="1" dirty="0"/>
              <a:t>House, School, Store, Room, Door, Castle</a:t>
            </a:r>
            <a:br>
              <a:rPr lang="en-US" sz="2000" dirty="0"/>
            </a:br>
            <a:r>
              <a:rPr lang="he-IL" sz="2000" b="1" dirty="0"/>
              <a:t>החנות ובית הספר</a:t>
            </a:r>
            <a:r>
              <a:rPr lang="he-IL" sz="2000" dirty="0"/>
              <a:t> הן הסביבות הציבוריות הנפוצות ביותר.</a:t>
            </a:r>
          </a:p>
          <a:p>
            <a:pPr algn="r" rtl="1"/>
            <a:r>
              <a:rPr lang="he-IL" sz="2000" b="1" dirty="0"/>
              <a:t>חיות: </a:t>
            </a:r>
            <a:r>
              <a:rPr lang="en-US" sz="2000" i="1" dirty="0"/>
              <a:t>Horse, Buffalo, Cat, Spider</a:t>
            </a:r>
            <a:br>
              <a:rPr lang="en-US" sz="2000" dirty="0"/>
            </a:br>
            <a:r>
              <a:rPr lang="he-IL" sz="2000" dirty="0"/>
              <a:t>סוסים מופיעים לעיתים קרובות, לעיתים כחלק מעולם מערבוני.</a:t>
            </a:r>
          </a:p>
          <a:p>
            <a:pPr algn="r" rtl="1"/>
            <a:r>
              <a:rPr lang="he-IL" sz="2000" b="1" dirty="0"/>
              <a:t>תיאורים: </a:t>
            </a:r>
            <a:r>
              <a:rPr lang="en-US" sz="2000" i="1" dirty="0"/>
              <a:t>White, Scary, Weird, Little, Old</a:t>
            </a:r>
            <a:br>
              <a:rPr lang="en-US" sz="2000" dirty="0"/>
            </a:br>
            <a:r>
              <a:rPr lang="he-IL" sz="2000" dirty="0"/>
              <a:t>לבן הוא הצבע הדומיננטי, מפחיד הוא הרגש המרכזי.</a:t>
            </a:r>
          </a:p>
          <a:p>
            <a:pPr algn="r" rtl="1"/>
            <a:r>
              <a:rPr lang="he-IL" sz="2000" b="1" dirty="0"/>
              <a:t>פעולות: </a:t>
            </a:r>
            <a:r>
              <a:rPr lang="en-US" sz="2000" i="1" dirty="0"/>
              <a:t>Said, Saw, Went, Running, Looking, Driving</a:t>
            </a:r>
            <a:br>
              <a:rPr lang="en-US" sz="2000" dirty="0"/>
            </a:br>
            <a:r>
              <a:rPr lang="he-IL" sz="2000" dirty="0"/>
              <a:t>תדירות גבוהה של </a:t>
            </a:r>
            <a:r>
              <a:rPr lang="he-IL" sz="2000" b="1" dirty="0"/>
              <a:t>"</a:t>
            </a:r>
            <a:r>
              <a:rPr lang="en-US" sz="2000" dirty="0"/>
              <a:t>Said</a:t>
            </a:r>
            <a:r>
              <a:rPr lang="en-US" sz="2000" b="1" dirty="0"/>
              <a:t>"</a:t>
            </a:r>
            <a:r>
              <a:rPr lang="en-US" sz="2000" dirty="0"/>
              <a:t> </a:t>
            </a:r>
            <a:r>
              <a:rPr lang="he-IL" sz="2000" dirty="0"/>
              <a:t> מצביעה על הרבה דיאלוגים בתוך החלומות.</a:t>
            </a:r>
          </a:p>
        </p:txBody>
      </p:sp>
      <p:sp>
        <p:nvSpPr>
          <p:cNvPr id="4" name="תיבת טקסט 3">
            <a:extLst>
              <a:ext uri="{FF2B5EF4-FFF2-40B4-BE49-F238E27FC236}">
                <a16:creationId xmlns:a16="http://schemas.microsoft.com/office/drawing/2014/main" id="{1C92B75D-B90B-D041-66EA-01A8A3027C3B}"/>
              </a:ext>
            </a:extLst>
          </p:cNvPr>
          <p:cNvSpPr txBox="1"/>
          <p:nvPr/>
        </p:nvSpPr>
        <p:spPr>
          <a:xfrm>
            <a:off x="391886" y="467306"/>
            <a:ext cx="8912888" cy="707886"/>
          </a:xfrm>
          <a:prstGeom prst="rect">
            <a:avLst/>
          </a:prstGeom>
          <a:noFill/>
        </p:spPr>
        <p:txBody>
          <a:bodyPr wrap="square">
            <a:spAutoFit/>
          </a:bodyPr>
          <a:lstStyle/>
          <a:p>
            <a:pPr algn="r"/>
            <a:r>
              <a:rPr lang="he-IL" sz="4000" dirty="0">
                <a:latin typeface="Asakim" panose="00000400000000000000" pitchFamily="2" charset="-79"/>
                <a:cs typeface="Asakim" panose="00000400000000000000" pitchFamily="2" charset="-79"/>
              </a:rPr>
              <a:t>קטגוריית מילים – המילים הבולטות ותדירותן</a:t>
            </a:r>
          </a:p>
        </p:txBody>
      </p:sp>
      <p:pic>
        <p:nvPicPr>
          <p:cNvPr id="10" name="תמונה 9">
            <a:extLst>
              <a:ext uri="{FF2B5EF4-FFF2-40B4-BE49-F238E27FC236}">
                <a16:creationId xmlns:a16="http://schemas.microsoft.com/office/drawing/2014/main" id="{C04F7531-B213-D1D7-BC9D-75350D021989}"/>
              </a:ext>
            </a:extLst>
          </p:cNvPr>
          <p:cNvPicPr>
            <a:picLocks noChangeAspect="1"/>
          </p:cNvPicPr>
          <p:nvPr/>
        </p:nvPicPr>
        <p:blipFill>
          <a:blip r:embed="rId2"/>
          <a:srcRect t="6217" b="16630"/>
          <a:stretch>
            <a:fillRect/>
          </a:stretch>
        </p:blipFill>
        <p:spPr>
          <a:xfrm>
            <a:off x="391886" y="4742119"/>
            <a:ext cx="8912888" cy="1090581"/>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40428314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B8E044B-C60B-86E0-A68D-581F0725C76E}"/>
            </a:ext>
          </a:extLst>
        </p:cNvPr>
        <p:cNvGrpSpPr/>
        <p:nvPr/>
      </p:nvGrpSpPr>
      <p:grpSpPr>
        <a:xfrm>
          <a:off x="0" y="0"/>
          <a:ext cx="0" cy="0"/>
          <a:chOff x="0" y="0"/>
          <a:chExt cx="0" cy="0"/>
        </a:xfrm>
      </p:grpSpPr>
      <p:sp>
        <p:nvSpPr>
          <p:cNvPr id="4" name="תיבת טקסט 3">
            <a:extLst>
              <a:ext uri="{FF2B5EF4-FFF2-40B4-BE49-F238E27FC236}">
                <a16:creationId xmlns:a16="http://schemas.microsoft.com/office/drawing/2014/main" id="{81944966-65E7-3AE6-7F00-92B0F58B2CBB}"/>
              </a:ext>
            </a:extLst>
          </p:cNvPr>
          <p:cNvSpPr txBox="1"/>
          <p:nvPr/>
        </p:nvSpPr>
        <p:spPr>
          <a:xfrm>
            <a:off x="733530" y="366822"/>
            <a:ext cx="8430567" cy="923330"/>
          </a:xfrm>
          <a:prstGeom prst="rect">
            <a:avLst/>
          </a:prstGeom>
          <a:noFill/>
        </p:spPr>
        <p:txBody>
          <a:bodyPr wrap="square">
            <a:spAutoFit/>
          </a:bodyPr>
          <a:lstStyle/>
          <a:p>
            <a:pPr algn="r"/>
            <a:r>
              <a:rPr lang="he-IL" sz="5400" dirty="0">
                <a:latin typeface="Asakim" panose="00000400000000000000" pitchFamily="2" charset="-79"/>
                <a:cs typeface="Asakim" panose="00000400000000000000" pitchFamily="2" charset="-79"/>
              </a:rPr>
              <a:t>דוגמה-</a:t>
            </a:r>
          </a:p>
        </p:txBody>
      </p:sp>
      <p:sp>
        <p:nvSpPr>
          <p:cNvPr id="6" name="תיבת טקסט 5">
            <a:extLst>
              <a:ext uri="{FF2B5EF4-FFF2-40B4-BE49-F238E27FC236}">
                <a16:creationId xmlns:a16="http://schemas.microsoft.com/office/drawing/2014/main" id="{96C55087-1CFD-37D2-BF1E-6789E82B94E2}"/>
              </a:ext>
            </a:extLst>
          </p:cNvPr>
          <p:cNvSpPr txBox="1"/>
          <p:nvPr/>
        </p:nvSpPr>
        <p:spPr>
          <a:xfrm>
            <a:off x="2047353" y="1591275"/>
            <a:ext cx="7257421" cy="830997"/>
          </a:xfrm>
          <a:prstGeom prst="rect">
            <a:avLst/>
          </a:prstGeom>
          <a:noFill/>
        </p:spPr>
        <p:txBody>
          <a:bodyPr wrap="square">
            <a:spAutoFit/>
          </a:bodyPr>
          <a:lstStyle/>
          <a:p>
            <a:pPr algn="r"/>
            <a:r>
              <a:rPr lang="he-IL" sz="2400" dirty="0">
                <a:latin typeface="Narkisim" panose="020E0502050101010101" pitchFamily="34" charset="-79"/>
                <a:cs typeface="Narkisim" panose="020E0502050101010101" pitchFamily="34" charset="-79"/>
              </a:rPr>
              <a:t>אמא / סוס / סבתא</a:t>
            </a:r>
          </a:p>
          <a:p>
            <a:pPr algn="r"/>
            <a:endParaRPr lang="he-IL" sz="2400" dirty="0">
              <a:latin typeface="Narkisim" panose="020E0502050101010101" pitchFamily="34" charset="-79"/>
              <a:cs typeface="Narkisim" panose="020E0502050101010101" pitchFamily="34" charset="-79"/>
            </a:endParaRPr>
          </a:p>
        </p:txBody>
      </p:sp>
      <p:pic>
        <p:nvPicPr>
          <p:cNvPr id="14" name="תמונה 13">
            <a:extLst>
              <a:ext uri="{FF2B5EF4-FFF2-40B4-BE49-F238E27FC236}">
                <a16:creationId xmlns:a16="http://schemas.microsoft.com/office/drawing/2014/main" id="{856C8674-618B-630C-ED84-EE5BB5DAA130}"/>
              </a:ext>
            </a:extLst>
          </p:cNvPr>
          <p:cNvPicPr>
            <a:picLocks noChangeAspect="1"/>
          </p:cNvPicPr>
          <p:nvPr/>
        </p:nvPicPr>
        <p:blipFill>
          <a:blip r:embed="rId2"/>
          <a:srcRect t="14693" r="1641" b="13843"/>
          <a:stretch>
            <a:fillRect/>
          </a:stretch>
        </p:blipFill>
        <p:spPr>
          <a:xfrm>
            <a:off x="627205" y="4343395"/>
            <a:ext cx="8536892" cy="1050706"/>
          </a:xfrm>
          <a:prstGeom prst="rect">
            <a:avLst/>
          </a:prstGeom>
          <a:ln>
            <a:noFill/>
          </a:ln>
          <a:effectLst>
            <a:outerShdw blurRad="190500" algn="tl" rotWithShape="0">
              <a:srgbClr val="000000">
                <a:alpha val="70000"/>
              </a:srgbClr>
            </a:outerShdw>
          </a:effectLst>
        </p:spPr>
      </p:pic>
      <p:pic>
        <p:nvPicPr>
          <p:cNvPr id="20" name="תמונה 19">
            <a:extLst>
              <a:ext uri="{FF2B5EF4-FFF2-40B4-BE49-F238E27FC236}">
                <a16:creationId xmlns:a16="http://schemas.microsoft.com/office/drawing/2014/main" id="{20DF7FCA-597C-2D1B-5144-ED9E6DAB0DF8}"/>
              </a:ext>
            </a:extLst>
          </p:cNvPr>
          <p:cNvPicPr>
            <a:picLocks noChangeAspect="1"/>
          </p:cNvPicPr>
          <p:nvPr/>
        </p:nvPicPr>
        <p:blipFill>
          <a:blip r:embed="rId3"/>
          <a:stretch>
            <a:fillRect/>
          </a:stretch>
        </p:blipFill>
        <p:spPr>
          <a:xfrm>
            <a:off x="301450" y="1089539"/>
            <a:ext cx="6484310" cy="2527868"/>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9577306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4B3C04-2247-5536-D4B7-52FFFEA801AB}"/>
            </a:ext>
          </a:extLst>
        </p:cNvPr>
        <p:cNvGrpSpPr/>
        <p:nvPr/>
      </p:nvGrpSpPr>
      <p:grpSpPr>
        <a:xfrm>
          <a:off x="0" y="0"/>
          <a:ext cx="0" cy="0"/>
          <a:chOff x="0" y="0"/>
          <a:chExt cx="0" cy="0"/>
        </a:xfrm>
      </p:grpSpPr>
      <p:sp>
        <p:nvSpPr>
          <p:cNvPr id="3" name="תיבת טקסט 2">
            <a:extLst>
              <a:ext uri="{FF2B5EF4-FFF2-40B4-BE49-F238E27FC236}">
                <a16:creationId xmlns:a16="http://schemas.microsoft.com/office/drawing/2014/main" id="{14DC5214-9F94-60B7-53A9-E8A1310EA8D5}"/>
              </a:ext>
            </a:extLst>
          </p:cNvPr>
          <p:cNvSpPr txBox="1"/>
          <p:nvPr/>
        </p:nvSpPr>
        <p:spPr>
          <a:xfrm>
            <a:off x="625071" y="1910574"/>
            <a:ext cx="8647483" cy="2062103"/>
          </a:xfrm>
          <a:prstGeom prst="rect">
            <a:avLst/>
          </a:prstGeom>
          <a:noFill/>
        </p:spPr>
        <p:txBody>
          <a:bodyPr wrap="square">
            <a:spAutoFit/>
          </a:bodyPr>
          <a:lstStyle/>
          <a:p>
            <a:pPr algn="r"/>
            <a:r>
              <a:rPr lang="he-IL" sz="3200" dirty="0"/>
              <a:t>החלומות של ויקי משלבים פחדים יומיומיים עם דמיון עשיר: הם מתרחשים לרוב במקומות מוכרים שהופכים מוזרים או מאיימים, יש דמויות מוכרות כמו אמא ואחיותיה שמספקות הגנה, ודמויות זרות נוספות</a:t>
            </a:r>
            <a:endParaRPr lang="he-IL" sz="3000" dirty="0">
              <a:latin typeface="Narkisim" panose="020E0502050101010101" pitchFamily="34" charset="-79"/>
              <a:cs typeface="Narkisim" panose="020E0502050101010101" pitchFamily="34" charset="-79"/>
            </a:endParaRPr>
          </a:p>
        </p:txBody>
      </p:sp>
      <p:sp>
        <p:nvSpPr>
          <p:cNvPr id="4" name="תיבת טקסט 3">
            <a:extLst>
              <a:ext uri="{FF2B5EF4-FFF2-40B4-BE49-F238E27FC236}">
                <a16:creationId xmlns:a16="http://schemas.microsoft.com/office/drawing/2014/main" id="{917BA1B7-3790-419A-20BF-8577597A32D3}"/>
              </a:ext>
            </a:extLst>
          </p:cNvPr>
          <p:cNvSpPr txBox="1"/>
          <p:nvPr/>
        </p:nvSpPr>
        <p:spPr>
          <a:xfrm>
            <a:off x="733530" y="366822"/>
            <a:ext cx="8430567" cy="923330"/>
          </a:xfrm>
          <a:prstGeom prst="rect">
            <a:avLst/>
          </a:prstGeom>
          <a:noFill/>
        </p:spPr>
        <p:txBody>
          <a:bodyPr wrap="square">
            <a:spAutoFit/>
          </a:bodyPr>
          <a:lstStyle/>
          <a:p>
            <a:pPr algn="r"/>
            <a:r>
              <a:rPr lang="he-IL" sz="5400" dirty="0">
                <a:latin typeface="Asakim" panose="00000400000000000000" pitchFamily="2" charset="-79"/>
                <a:cs typeface="Asakim" panose="00000400000000000000" pitchFamily="2" charset="-79"/>
              </a:rPr>
              <a:t>החלומות של ויקי:</a:t>
            </a:r>
          </a:p>
        </p:txBody>
      </p:sp>
    </p:spTree>
    <p:extLst>
      <p:ext uri="{BB962C8B-B14F-4D97-AF65-F5344CB8AC3E}">
        <p14:creationId xmlns:p14="http://schemas.microsoft.com/office/powerpoint/2010/main" val="37323742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7C6FC2-13B5-8EFB-5290-E438038B7EE2}"/>
            </a:ext>
          </a:extLst>
        </p:cNvPr>
        <p:cNvGrpSpPr/>
        <p:nvPr/>
      </p:nvGrpSpPr>
      <p:grpSpPr>
        <a:xfrm>
          <a:off x="0" y="0"/>
          <a:ext cx="0" cy="0"/>
          <a:chOff x="0" y="0"/>
          <a:chExt cx="0" cy="0"/>
        </a:xfrm>
      </p:grpSpPr>
      <p:pic>
        <p:nvPicPr>
          <p:cNvPr id="7" name="תמונה 6">
            <a:extLst>
              <a:ext uri="{FF2B5EF4-FFF2-40B4-BE49-F238E27FC236}">
                <a16:creationId xmlns:a16="http://schemas.microsoft.com/office/drawing/2014/main" id="{1C00EA41-6E47-E56C-7CD8-DF346E4BEDA1}"/>
              </a:ext>
            </a:extLst>
          </p:cNvPr>
          <p:cNvPicPr>
            <a:picLocks noChangeAspect="1"/>
          </p:cNvPicPr>
          <p:nvPr/>
        </p:nvPicPr>
        <p:blipFill>
          <a:blip r:embed="rId2"/>
          <a:stretch>
            <a:fillRect/>
          </a:stretch>
        </p:blipFill>
        <p:spPr>
          <a:xfrm>
            <a:off x="103839" y="476670"/>
            <a:ext cx="11723063" cy="769326"/>
          </a:xfrm>
          <a:prstGeom prst="rect">
            <a:avLst/>
          </a:prstGeom>
          <a:ln>
            <a:noFill/>
          </a:ln>
          <a:effectLst>
            <a:outerShdw blurRad="292100" dist="139700" dir="2700000" algn="tl" rotWithShape="0">
              <a:srgbClr val="333333">
                <a:alpha val="65000"/>
              </a:srgbClr>
            </a:outerShdw>
          </a:effectLst>
        </p:spPr>
      </p:pic>
      <p:pic>
        <p:nvPicPr>
          <p:cNvPr id="11" name="תמונה 10">
            <a:extLst>
              <a:ext uri="{FF2B5EF4-FFF2-40B4-BE49-F238E27FC236}">
                <a16:creationId xmlns:a16="http://schemas.microsoft.com/office/drawing/2014/main" id="{D5B438EC-C4FA-55F8-F19E-2D6977CC2CEA}"/>
              </a:ext>
            </a:extLst>
          </p:cNvPr>
          <p:cNvPicPr>
            <a:picLocks noChangeAspect="1"/>
          </p:cNvPicPr>
          <p:nvPr/>
        </p:nvPicPr>
        <p:blipFill>
          <a:blip r:embed="rId3"/>
          <a:stretch>
            <a:fillRect/>
          </a:stretch>
        </p:blipFill>
        <p:spPr>
          <a:xfrm>
            <a:off x="5739283" y="1645417"/>
            <a:ext cx="3253991" cy="4880987"/>
          </a:xfrm>
          <a:prstGeom prst="rect">
            <a:avLst/>
          </a:prstGeom>
        </p:spPr>
      </p:pic>
    </p:spTree>
    <p:extLst>
      <p:ext uri="{BB962C8B-B14F-4D97-AF65-F5344CB8AC3E}">
        <p14:creationId xmlns:p14="http://schemas.microsoft.com/office/powerpoint/2010/main" val="24995969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A3A61C-88E1-289C-01C1-67931481B543}"/>
            </a:ext>
          </a:extLst>
        </p:cNvPr>
        <p:cNvGrpSpPr/>
        <p:nvPr/>
      </p:nvGrpSpPr>
      <p:grpSpPr>
        <a:xfrm>
          <a:off x="0" y="0"/>
          <a:ext cx="0" cy="0"/>
          <a:chOff x="0" y="0"/>
          <a:chExt cx="0" cy="0"/>
        </a:xfrm>
      </p:grpSpPr>
      <p:sp>
        <p:nvSpPr>
          <p:cNvPr id="3" name="תיבת טקסט 2">
            <a:extLst>
              <a:ext uri="{FF2B5EF4-FFF2-40B4-BE49-F238E27FC236}">
                <a16:creationId xmlns:a16="http://schemas.microsoft.com/office/drawing/2014/main" id="{182FECC4-142A-8681-B708-003EAE3969A8}"/>
              </a:ext>
            </a:extLst>
          </p:cNvPr>
          <p:cNvSpPr txBox="1"/>
          <p:nvPr/>
        </p:nvSpPr>
        <p:spPr>
          <a:xfrm>
            <a:off x="2047353" y="1591275"/>
            <a:ext cx="7257421" cy="2400657"/>
          </a:xfrm>
          <a:prstGeom prst="rect">
            <a:avLst/>
          </a:prstGeom>
          <a:noFill/>
        </p:spPr>
        <p:txBody>
          <a:bodyPr wrap="square">
            <a:spAutoFit/>
          </a:bodyPr>
          <a:lstStyle/>
          <a:p>
            <a:pPr algn="r"/>
            <a:r>
              <a:rPr lang="he-IL" sz="3000" dirty="0">
                <a:latin typeface="Narkisim" panose="020E0502050101010101" pitchFamily="34" charset="-79"/>
                <a:cs typeface="Narkisim" panose="020E0502050101010101" pitchFamily="34" charset="-79"/>
              </a:rPr>
              <a:t>סה״כ חלומות: 33</a:t>
            </a:r>
          </a:p>
          <a:p>
            <a:pPr algn="r"/>
            <a:r>
              <a:rPr lang="he-IL" sz="3000" dirty="0">
                <a:latin typeface="Narkisim" panose="020E0502050101010101" pitchFamily="34" charset="-79"/>
                <a:cs typeface="Narkisim" panose="020E0502050101010101" pitchFamily="34" charset="-79"/>
              </a:rPr>
              <a:t>כמות מילים סה"כ: 7,619</a:t>
            </a:r>
          </a:p>
          <a:p>
            <a:pPr algn="r"/>
            <a:r>
              <a:rPr lang="he-IL" sz="3000" dirty="0">
                <a:latin typeface="Narkisim" panose="020E0502050101010101" pitchFamily="34" charset="-79"/>
                <a:cs typeface="Narkisim" panose="020E0502050101010101" pitchFamily="34" charset="-79"/>
              </a:rPr>
              <a:t>ממוצע מילים לחלום: 231 </a:t>
            </a:r>
          </a:p>
          <a:p>
            <a:pPr algn="r"/>
            <a:r>
              <a:rPr lang="he-IL" sz="3000" dirty="0">
                <a:latin typeface="Narkisim" panose="020E0502050101010101" pitchFamily="34" charset="-79"/>
                <a:cs typeface="Narkisim" panose="020E0502050101010101" pitchFamily="34" charset="-79"/>
              </a:rPr>
              <a:t>החלום הארוך ביותר: #26 (513 מילים)</a:t>
            </a:r>
          </a:p>
          <a:p>
            <a:pPr algn="r"/>
            <a:r>
              <a:rPr lang="he-IL" sz="3000" dirty="0">
                <a:latin typeface="Narkisim" panose="020E0502050101010101" pitchFamily="34" charset="-79"/>
                <a:cs typeface="Narkisim" panose="020E0502050101010101" pitchFamily="34" charset="-79"/>
              </a:rPr>
              <a:t>החלום הקצר ביותר: #28 (80 מילים)</a:t>
            </a:r>
          </a:p>
        </p:txBody>
      </p:sp>
      <p:sp>
        <p:nvSpPr>
          <p:cNvPr id="4" name="תיבת טקסט 3">
            <a:extLst>
              <a:ext uri="{FF2B5EF4-FFF2-40B4-BE49-F238E27FC236}">
                <a16:creationId xmlns:a16="http://schemas.microsoft.com/office/drawing/2014/main" id="{A672DB5B-0579-C27D-72E5-8F3090F3A7C9}"/>
              </a:ext>
            </a:extLst>
          </p:cNvPr>
          <p:cNvSpPr txBox="1"/>
          <p:nvPr/>
        </p:nvSpPr>
        <p:spPr>
          <a:xfrm>
            <a:off x="391886" y="366822"/>
            <a:ext cx="8912888" cy="923330"/>
          </a:xfrm>
          <a:prstGeom prst="rect">
            <a:avLst/>
          </a:prstGeom>
          <a:noFill/>
        </p:spPr>
        <p:txBody>
          <a:bodyPr wrap="square">
            <a:spAutoFit/>
          </a:bodyPr>
          <a:lstStyle/>
          <a:p>
            <a:pPr algn="r"/>
            <a:r>
              <a:rPr lang="he-IL" sz="5400" dirty="0">
                <a:latin typeface="Asakim" panose="00000400000000000000" pitchFamily="2" charset="-79"/>
                <a:cs typeface="Asakim" panose="00000400000000000000" pitchFamily="2" charset="-79"/>
              </a:rPr>
              <a:t>סטטיסטיקות- החלומות של טובי:</a:t>
            </a:r>
          </a:p>
        </p:txBody>
      </p:sp>
      <p:sp>
        <p:nvSpPr>
          <p:cNvPr id="8" name="בועת מחשבה: ענן 7">
            <a:extLst>
              <a:ext uri="{FF2B5EF4-FFF2-40B4-BE49-F238E27FC236}">
                <a16:creationId xmlns:a16="http://schemas.microsoft.com/office/drawing/2014/main" id="{9229F998-F9A8-8CDF-AB7A-FDF499F419EA}"/>
              </a:ext>
            </a:extLst>
          </p:cNvPr>
          <p:cNvSpPr/>
          <p:nvPr/>
        </p:nvSpPr>
        <p:spPr>
          <a:xfrm>
            <a:off x="733530" y="4119823"/>
            <a:ext cx="4160017" cy="1713065"/>
          </a:xfrm>
          <a:prstGeom prst="cloudCallout">
            <a:avLst>
              <a:gd name="adj1" fmla="val -32978"/>
              <a:gd name="adj2" fmla="val 75908"/>
            </a:avLst>
          </a:prstGeom>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Tree>
    <p:extLst>
      <p:ext uri="{BB962C8B-B14F-4D97-AF65-F5344CB8AC3E}">
        <p14:creationId xmlns:p14="http://schemas.microsoft.com/office/powerpoint/2010/main" val="2760943415"/>
      </p:ext>
    </p:extLst>
  </p:cSld>
  <p:clrMapOvr>
    <a:masterClrMapping/>
  </p:clrMapOvr>
</p:sld>
</file>

<file path=ppt/theme/theme1.xml><?xml version="1.0" encoding="utf-8"?>
<a:theme xmlns:a="http://schemas.openxmlformats.org/drawingml/2006/main" name="פיאה">
  <a:themeElements>
    <a:clrScheme name="כתום">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פיאה">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פיאה">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394</TotalTime>
  <Words>1100</Words>
  <Application>Microsoft Office PowerPoint</Application>
  <PresentationFormat>מסך רחב</PresentationFormat>
  <Paragraphs>74</Paragraphs>
  <Slides>19</Slides>
  <Notes>0</Notes>
  <HiddenSlides>0</HiddenSlides>
  <MMClips>0</MMClips>
  <ScaleCrop>false</ScaleCrop>
  <HeadingPairs>
    <vt:vector size="6" baseType="variant">
      <vt:variant>
        <vt:lpstr>גופנים בשימוש</vt:lpstr>
      </vt:variant>
      <vt:variant>
        <vt:i4>5</vt:i4>
      </vt:variant>
      <vt:variant>
        <vt:lpstr>ערכת נושא</vt:lpstr>
      </vt:variant>
      <vt:variant>
        <vt:i4>1</vt:i4>
      </vt:variant>
      <vt:variant>
        <vt:lpstr>כותרות שקופיות</vt:lpstr>
      </vt:variant>
      <vt:variant>
        <vt:i4>19</vt:i4>
      </vt:variant>
    </vt:vector>
  </HeadingPairs>
  <TitlesOfParts>
    <vt:vector size="25" baseType="lpstr">
      <vt:lpstr>Arial</vt:lpstr>
      <vt:lpstr>Asakim</vt:lpstr>
      <vt:lpstr>Narkisim</vt:lpstr>
      <vt:lpstr>Trebuchet MS</vt:lpstr>
      <vt:lpstr>Wingdings 3</vt:lpstr>
      <vt:lpstr>פיאה</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robby telman</dc:creator>
  <cp:lastModifiedBy>robby telman</cp:lastModifiedBy>
  <cp:revision>10</cp:revision>
  <dcterms:created xsi:type="dcterms:W3CDTF">2025-12-03T16:42:12Z</dcterms:created>
  <dcterms:modified xsi:type="dcterms:W3CDTF">2025-12-04T13:00:38Z</dcterms:modified>
</cp:coreProperties>
</file>

<file path=docProps/thumbnail.jpeg>
</file>